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68" r:id="rId3"/>
    <p:sldId id="352" r:id="rId4"/>
    <p:sldId id="271" r:id="rId5"/>
    <p:sldId id="343" r:id="rId6"/>
    <p:sldId id="344" r:id="rId7"/>
    <p:sldId id="345" r:id="rId8"/>
    <p:sldId id="346" r:id="rId9"/>
    <p:sldId id="347" r:id="rId10"/>
    <p:sldId id="348" r:id="rId11"/>
    <p:sldId id="354" r:id="rId12"/>
    <p:sldId id="349" r:id="rId13"/>
    <p:sldId id="350" r:id="rId14"/>
    <p:sldId id="351" r:id="rId15"/>
    <p:sldId id="353" r:id="rId16"/>
    <p:sldId id="356" r:id="rId17"/>
    <p:sldId id="263" r:id="rId18"/>
  </p:sldIdLst>
  <p:sldSz cx="18288000" cy="10287000"/>
  <p:notesSz cx="6858000" cy="9144000"/>
  <p:embeddedFontLst>
    <p:embeddedFont>
      <p:font typeface="Calibri" panose="020F0502020204030204" pitchFamily="34" charset="0"/>
      <p:regular r:id="rId20"/>
      <p:bold r:id="rId21"/>
      <p:italic r:id="rId22"/>
      <p:boldItalic r:id="rId23"/>
    </p:embeddedFont>
    <p:embeddedFont>
      <p:font typeface="Cormorant Garamond Medium" pitchFamily="2" charset="77"/>
      <p:regular r:id="rId24"/>
    </p:embeddedFont>
    <p:embeddedFont>
      <p:font typeface="Cormorant Garamond Medium Bold" pitchFamily="2" charset="77"/>
      <p:regular r:id="rId25"/>
      <p:bold r:id="rId26"/>
    </p:embeddedFont>
    <p:embeddedFont>
      <p:font typeface="Lato Bold" panose="020F0502020204030203" pitchFamily="34" charset="0"/>
      <p:regular r:id="rId27"/>
      <p:bold r:id="rId28"/>
    </p:embeddedFont>
    <p:embeddedFont>
      <p:font typeface="Montserrat Classic Bold" pitchFamily="2" charset="77"/>
      <p:regular r:id="rId29"/>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98" autoAdjust="0"/>
    <p:restoredTop sz="81283" autoAdjust="0"/>
  </p:normalViewPr>
  <p:slideViewPr>
    <p:cSldViewPr>
      <p:cViewPr varScale="1">
        <p:scale>
          <a:sx n="52" d="100"/>
          <a:sy n="52" d="100"/>
        </p:scale>
        <p:origin x="1568"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15.11.2020</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1188605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https://billofrightsinstitute.org/founding-documents/primary-source-documents/memorial-and-remonstrance/</a:t>
            </a:r>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2995278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https://billofrightsinstitute.org/founding-documents/primary-source-documents/memorial-and-remonstrance/</a:t>
            </a:r>
          </a:p>
        </p:txBody>
      </p:sp>
      <p:sp>
        <p:nvSpPr>
          <p:cNvPr id="4" name="Slide Number Placehold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4136844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612439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3241439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15.11.2020</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17</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https://billofrightsinstitute.org/founding-documents/primary-source-documents/memorial-and-remonstrance/</a:t>
            </a:r>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684952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https://billofrightsinstitute.org/founding-documents/primary-source-documents/memorial-and-remonstrance/</a:t>
            </a:r>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347018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https://billofrightsinstitute.org/founding-documents/primary-source-documents/memorial-and-remonstrance/</a:t>
            </a:r>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1901786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https://billofrightsinstitute.org/founding-documents/primary-source-documents/memorial-and-remonstrance/</a:t>
            </a:r>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1089398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https://billofrightsinstitute.org/founding-documents/primary-source-documents/memorial-and-remonstrance/</a:t>
            </a:r>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197949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https://billofrightsinstitute.org/founding-documents/primary-source-documents/memorial-and-remonstrance/</a:t>
            </a:r>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2076187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https://billofrightsinstitute.org/founding-documents/primary-source-documents/memorial-and-remonstrance/</a:t>
            </a:r>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3479817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https://billofrightsinstitute.org/founding-documents/primary-source-documents/memorial-and-remonstrance/</a:t>
            </a:r>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3630848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11/15/20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tiff"/><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l="42256" t="169" r="47531"/>
          <a:stretch>
            <a:fillRect/>
          </a:stretch>
        </p:blipFill>
        <p:spPr>
          <a:xfrm rot="5400000">
            <a:off x="8125590" y="-9011532"/>
            <a:ext cx="2036820" cy="19911981"/>
          </a:xfrm>
          <a:prstGeom prst="rect">
            <a:avLst/>
          </a:prstGeom>
        </p:spPr>
      </p:pic>
      <p:grpSp>
        <p:nvGrpSpPr>
          <p:cNvPr id="8" name="Group 8"/>
          <p:cNvGrpSpPr/>
          <p:nvPr/>
        </p:nvGrpSpPr>
        <p:grpSpPr>
          <a:xfrm>
            <a:off x="7200486" y="5320247"/>
            <a:ext cx="11058939" cy="3363634"/>
            <a:chOff x="264579" y="-1401390"/>
            <a:chExt cx="14745252" cy="4484847"/>
          </a:xfrm>
        </p:grpSpPr>
        <p:sp>
          <p:nvSpPr>
            <p:cNvPr id="9" name="TextBox 9"/>
            <p:cNvSpPr txBox="1"/>
            <p:nvPr/>
          </p:nvSpPr>
          <p:spPr>
            <a:xfrm>
              <a:off x="277832" y="-1401390"/>
              <a:ext cx="12763783" cy="925960"/>
            </a:xfrm>
            <a:prstGeom prst="rect">
              <a:avLst/>
            </a:prstGeom>
          </p:spPr>
          <p:txBody>
            <a:bodyPr lIns="0" tIns="0" rIns="0" bIns="0" rtlCol="0" anchor="t">
              <a:spAutoFit/>
            </a:bodyPr>
            <a:lstStyle/>
            <a:p>
              <a:pPr>
                <a:lnSpc>
                  <a:spcPts val="5851"/>
                </a:lnSpc>
              </a:pPr>
              <a:r>
                <a:rPr lang="en-US" sz="4179" spc="167" dirty="0">
                  <a:solidFill>
                    <a:schemeClr val="tx2"/>
                  </a:solidFill>
                  <a:latin typeface="Montserrat Classic Bold"/>
                </a:rPr>
                <a:t>PROF. MARCI A. HAMILTON</a:t>
              </a:r>
            </a:p>
          </p:txBody>
        </p:sp>
        <p:sp>
          <p:nvSpPr>
            <p:cNvPr id="10" name="TextBox 10"/>
            <p:cNvSpPr txBox="1"/>
            <p:nvPr/>
          </p:nvSpPr>
          <p:spPr>
            <a:xfrm>
              <a:off x="264579" y="-252928"/>
              <a:ext cx="14745252" cy="3336385"/>
            </a:xfrm>
            <a:prstGeom prst="rect">
              <a:avLst/>
            </a:prstGeom>
          </p:spPr>
          <p:txBody>
            <a:bodyPr wrap="square" lIns="0" tIns="0" rIns="0" bIns="0" rtlCol="0" anchor="t">
              <a:spAutoFit/>
            </a:bodyPr>
            <a:lstStyle/>
            <a:p>
              <a:pPr>
                <a:lnSpc>
                  <a:spcPts val="5012"/>
                </a:lnSpc>
              </a:pPr>
              <a:r>
                <a:rPr lang="en-US" sz="3200" b="1" spc="143" dirty="0">
                  <a:solidFill>
                    <a:schemeClr val="tx2"/>
                  </a:solidFill>
                  <a:latin typeface="Lato Bold"/>
                </a:rPr>
                <a:t>Founder, CEO, CHILD USA</a:t>
              </a:r>
            </a:p>
            <a:p>
              <a:pPr>
                <a:lnSpc>
                  <a:spcPts val="5012"/>
                </a:lnSpc>
              </a:pPr>
              <a:r>
                <a:rPr lang="en-US" sz="3200" spc="143" dirty="0">
                  <a:solidFill>
                    <a:schemeClr val="tx2"/>
                  </a:solidFill>
                  <a:latin typeface="Lato Bold"/>
                </a:rPr>
                <a:t>CLE on Child Sex Abuse, Religious Institutions, and the First Amendment</a:t>
              </a:r>
            </a:p>
            <a:p>
              <a:pPr>
                <a:lnSpc>
                  <a:spcPts val="5012"/>
                </a:lnSpc>
              </a:pPr>
              <a:r>
                <a:rPr lang="en-US" sz="3200" spc="143" dirty="0">
                  <a:solidFill>
                    <a:schemeClr val="tx2"/>
                  </a:solidFill>
                  <a:latin typeface="Lato Bold"/>
                </a:rPr>
                <a:t>November 17, 2020</a:t>
              </a:r>
            </a:p>
          </p:txBody>
        </p:sp>
      </p:grpSp>
      <p:sp>
        <p:nvSpPr>
          <p:cNvPr id="11" name="TextBox 11"/>
          <p:cNvSpPr txBox="1"/>
          <p:nvPr/>
        </p:nvSpPr>
        <p:spPr>
          <a:xfrm>
            <a:off x="15657494" y="9575853"/>
            <a:ext cx="2630506" cy="615062"/>
          </a:xfrm>
          <a:prstGeom prst="rect">
            <a:avLst/>
          </a:prstGeom>
        </p:spPr>
        <p:txBody>
          <a:bodyPr lIns="0" tIns="0" rIns="0" bIns="0" rtlCol="0" anchor="t">
            <a:spAutoFit/>
          </a:bodyPr>
          <a:lstStyle/>
          <a:p>
            <a:pPr algn="ctr">
              <a:lnSpc>
                <a:spcPts val="5040"/>
              </a:lnSpc>
            </a:pPr>
            <a:r>
              <a:rPr lang="en-US" sz="3600" dirty="0">
                <a:solidFill>
                  <a:srgbClr val="2A2A2A"/>
                </a:solidFill>
                <a:latin typeface="Cormorant Garamond Medium"/>
              </a:rPr>
              <a:t>childusa.org</a:t>
            </a:r>
          </a:p>
        </p:txBody>
      </p:sp>
      <p:sp>
        <p:nvSpPr>
          <p:cNvPr id="12" name="TextBox 12"/>
          <p:cNvSpPr txBox="1"/>
          <p:nvPr/>
        </p:nvSpPr>
        <p:spPr>
          <a:xfrm>
            <a:off x="28540" y="9696553"/>
            <a:ext cx="3878936" cy="413174"/>
          </a:xfrm>
          <a:prstGeom prst="rect">
            <a:avLst/>
          </a:prstGeom>
        </p:spPr>
        <p:txBody>
          <a:bodyPr lIns="0" tIns="0" rIns="0" bIns="0" rtlCol="0" anchor="t">
            <a:spAutoFit/>
          </a:bodyPr>
          <a:lstStyle/>
          <a:p>
            <a:pPr algn="ctr">
              <a:lnSpc>
                <a:spcPts val="3360"/>
              </a:lnSpc>
            </a:pPr>
            <a:r>
              <a:rPr lang="en-US" sz="2400" dirty="0">
                <a:solidFill>
                  <a:srgbClr val="2A2A2A"/>
                </a:solidFill>
                <a:latin typeface="Cormorant Garamond Medium"/>
              </a:rPr>
              <a:t>CHILD USA Copyright © 2020</a:t>
            </a:r>
          </a:p>
        </p:txBody>
      </p:sp>
      <p:pic>
        <p:nvPicPr>
          <p:cNvPr id="4" name="Picture 4"/>
          <p:cNvPicPr>
            <a:picLocks noChangeAspect="1"/>
          </p:cNvPicPr>
          <p:nvPr/>
        </p:nvPicPr>
        <p:blipFill>
          <a:blip r:embed="rId3">
            <a:alphaModFix amt="74000"/>
          </a:blip>
          <a:srcRect t="31935" b="30612"/>
          <a:stretch>
            <a:fillRect/>
          </a:stretch>
        </p:blipFill>
        <p:spPr>
          <a:xfrm>
            <a:off x="5117312" y="161348"/>
            <a:ext cx="8053375" cy="1696603"/>
          </a:xfrm>
          <a:prstGeom prst="rect">
            <a:avLst/>
          </a:prstGeom>
        </p:spPr>
      </p:pic>
      <p:pic>
        <p:nvPicPr>
          <p:cNvPr id="14" name="Picture 13" descr="A person holding a sign&#10;&#10;Description automatically generated">
            <a:extLst>
              <a:ext uri="{FF2B5EF4-FFF2-40B4-BE49-F238E27FC236}">
                <a16:creationId xmlns:a16="http://schemas.microsoft.com/office/drawing/2014/main" id="{86A6D3BA-9472-475A-8BAE-3521D134E6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4734380"/>
            <a:ext cx="5936049" cy="3949501"/>
          </a:xfrm>
          <a:prstGeom prst="rect">
            <a:avLst/>
          </a:prstGeom>
        </p:spPr>
      </p:pic>
      <p:sp>
        <p:nvSpPr>
          <p:cNvPr id="5" name="TextBox 4">
            <a:extLst>
              <a:ext uri="{FF2B5EF4-FFF2-40B4-BE49-F238E27FC236}">
                <a16:creationId xmlns:a16="http://schemas.microsoft.com/office/drawing/2014/main" id="{7647D298-406E-46C5-8CFC-041A8C5116A7}"/>
              </a:ext>
            </a:extLst>
          </p:cNvPr>
          <p:cNvSpPr txBox="1"/>
          <p:nvPr/>
        </p:nvSpPr>
        <p:spPr>
          <a:xfrm>
            <a:off x="2209800" y="2235531"/>
            <a:ext cx="14935200" cy="2123658"/>
          </a:xfrm>
          <a:prstGeom prst="rect">
            <a:avLst/>
          </a:prstGeom>
          <a:noFill/>
        </p:spPr>
        <p:txBody>
          <a:bodyPr wrap="square" rtlCol="0">
            <a:spAutoFit/>
          </a:bodyPr>
          <a:lstStyle/>
          <a:p>
            <a:pPr algn="ctr"/>
            <a:r>
              <a:rPr lang="en-US" sz="6600" dirty="0">
                <a:solidFill>
                  <a:schemeClr val="tx2"/>
                </a:solidFill>
                <a:latin typeface="Montserrat Classic Bold" panose="020B0604020202020204" charset="0"/>
              </a:rPr>
              <a:t>Clergy Sex Abuse and the First Amendment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outdoor, building, snow, front&#10;&#10;Description automatically generated">
            <a:extLst>
              <a:ext uri="{FF2B5EF4-FFF2-40B4-BE49-F238E27FC236}">
                <a16:creationId xmlns:a16="http://schemas.microsoft.com/office/drawing/2014/main" id="{45DA5184-8D99-459E-BAFD-332B111C91B1}"/>
              </a:ext>
            </a:extLst>
          </p:cNvPr>
          <p:cNvPicPr>
            <a:picLocks noChangeAspect="1"/>
          </p:cNvPicPr>
          <p:nvPr/>
        </p:nvPicPr>
        <p:blipFill rotWithShape="1">
          <a:blip r:embed="rId3">
            <a:extLst>
              <a:ext uri="{28A0092B-C50C-407E-A947-70E740481C1C}">
                <a14:useLocalDpi xmlns:a14="http://schemas.microsoft.com/office/drawing/2010/main" val="0"/>
              </a:ext>
            </a:extLst>
          </a:blip>
          <a:srcRect b="13934"/>
          <a:stretch/>
        </p:blipFill>
        <p:spPr>
          <a:xfrm>
            <a:off x="-1" y="-1"/>
            <a:ext cx="18279649" cy="10477501"/>
          </a:xfrm>
          <a:prstGeom prst="rect">
            <a:avLst/>
          </a:prstGeom>
        </p:spPr>
      </p:pic>
      <p:sp>
        <p:nvSpPr>
          <p:cNvPr id="7" name="TextBox 11">
            <a:extLst>
              <a:ext uri="{FF2B5EF4-FFF2-40B4-BE49-F238E27FC236}">
                <a16:creationId xmlns:a16="http://schemas.microsoft.com/office/drawing/2014/main" id="{474A8946-940E-4724-98C1-37DF04C9B09B}"/>
              </a:ext>
            </a:extLst>
          </p:cNvPr>
          <p:cNvSpPr txBox="1"/>
          <p:nvPr/>
        </p:nvSpPr>
        <p:spPr>
          <a:xfrm>
            <a:off x="15163800" y="9694798"/>
            <a:ext cx="2630506" cy="615062"/>
          </a:xfrm>
          <a:prstGeom prst="rect">
            <a:avLst/>
          </a:prstGeom>
        </p:spPr>
        <p:txBody>
          <a:bodyPr lIns="0" tIns="0" rIns="0" bIns="0" rtlCol="0" anchor="t">
            <a:spAutoFit/>
          </a:bodyPr>
          <a:lstStyle/>
          <a:p>
            <a:pPr algn="ctr">
              <a:lnSpc>
                <a:spcPts val="5040"/>
              </a:lnSpc>
            </a:pPr>
            <a:r>
              <a:rPr lang="en-US" sz="3600" dirty="0">
                <a:solidFill>
                  <a:srgbClr val="2A2A2A"/>
                </a:solidFill>
                <a:latin typeface="Cormorant Garamond Medium"/>
              </a:rPr>
              <a:t>childusa.org</a:t>
            </a:r>
          </a:p>
        </p:txBody>
      </p:sp>
      <p:sp>
        <p:nvSpPr>
          <p:cNvPr id="9" name="TextBox 12">
            <a:extLst>
              <a:ext uri="{FF2B5EF4-FFF2-40B4-BE49-F238E27FC236}">
                <a16:creationId xmlns:a16="http://schemas.microsoft.com/office/drawing/2014/main" id="{2ACAE056-AF12-4915-8876-B724B9781EC2}"/>
              </a:ext>
            </a:extLst>
          </p:cNvPr>
          <p:cNvSpPr txBox="1"/>
          <p:nvPr/>
        </p:nvSpPr>
        <p:spPr>
          <a:xfrm>
            <a:off x="1763496" y="9872788"/>
            <a:ext cx="3878936" cy="413174"/>
          </a:xfrm>
          <a:prstGeom prst="rect">
            <a:avLst/>
          </a:prstGeom>
        </p:spPr>
        <p:txBody>
          <a:bodyPr lIns="0" tIns="0" rIns="0" bIns="0" rtlCol="0" anchor="t">
            <a:spAutoFit/>
          </a:bodyPr>
          <a:lstStyle/>
          <a:p>
            <a:pPr algn="ctr">
              <a:lnSpc>
                <a:spcPts val="3360"/>
              </a:lnSpc>
            </a:pPr>
            <a:r>
              <a:rPr lang="en-US" sz="2400" dirty="0">
                <a:solidFill>
                  <a:srgbClr val="2A2A2A"/>
                </a:solidFill>
                <a:latin typeface="Cormorant Garamond Medium"/>
              </a:rPr>
              <a:t>CHILD USA Copyright © 2020</a:t>
            </a:r>
          </a:p>
        </p:txBody>
      </p:sp>
      <p:sp>
        <p:nvSpPr>
          <p:cNvPr id="8" name="TextBox 7">
            <a:extLst>
              <a:ext uri="{FF2B5EF4-FFF2-40B4-BE49-F238E27FC236}">
                <a16:creationId xmlns:a16="http://schemas.microsoft.com/office/drawing/2014/main" id="{BB6EC04E-44A9-488A-9651-4AD97D3B6DCC}"/>
              </a:ext>
            </a:extLst>
          </p:cNvPr>
          <p:cNvSpPr txBox="1"/>
          <p:nvPr/>
        </p:nvSpPr>
        <p:spPr>
          <a:xfrm>
            <a:off x="650122" y="2056951"/>
            <a:ext cx="16979402" cy="4524315"/>
          </a:xfrm>
          <a:prstGeom prst="rect">
            <a:avLst/>
          </a:prstGeom>
          <a:noFill/>
        </p:spPr>
        <p:txBody>
          <a:bodyPr wrap="square" rtlCol="0">
            <a:spAutoFit/>
          </a:bodyPr>
          <a:lstStyle/>
          <a:p>
            <a:pPr algn="ctr"/>
            <a:r>
              <a:rPr lang="en-US" sz="9600" dirty="0">
                <a:latin typeface="Montserrat Classic Bold" panose="020B0604020202020204" charset="0"/>
              </a:rPr>
              <a:t>Norman Redwing v. Catholic Bishop For The Diocese Of Memphis</a:t>
            </a:r>
            <a:endParaRPr lang="en-US" sz="11500" dirty="0">
              <a:latin typeface="Montserrat Classic Bold" panose="020B0604020202020204" charset="0"/>
            </a:endParaRPr>
          </a:p>
        </p:txBody>
      </p:sp>
      <p:sp>
        <p:nvSpPr>
          <p:cNvPr id="10" name="TextBox 9">
            <a:extLst>
              <a:ext uri="{FF2B5EF4-FFF2-40B4-BE49-F238E27FC236}">
                <a16:creationId xmlns:a16="http://schemas.microsoft.com/office/drawing/2014/main" id="{C3818229-0C77-4A88-A0FA-1F9EF88FF6A4}"/>
              </a:ext>
            </a:extLst>
          </p:cNvPr>
          <p:cNvSpPr txBox="1"/>
          <p:nvPr/>
        </p:nvSpPr>
        <p:spPr>
          <a:xfrm>
            <a:off x="156032" y="7114725"/>
            <a:ext cx="10972800" cy="1569660"/>
          </a:xfrm>
          <a:prstGeom prst="rect">
            <a:avLst/>
          </a:prstGeom>
          <a:noFill/>
        </p:spPr>
        <p:txBody>
          <a:bodyPr wrap="square">
            <a:spAutoFit/>
          </a:bodyPr>
          <a:lstStyle/>
          <a:p>
            <a:r>
              <a:rPr lang="en-US" sz="4800" b="0" i="1" dirty="0">
                <a:effectLst/>
                <a:latin typeface="Times New Roman" panose="02020603050405020304" pitchFamily="18" charset="0"/>
                <a:cs typeface="Times New Roman" panose="02020603050405020304" pitchFamily="18" charset="0"/>
              </a:rPr>
              <a:t>Redwing v. Catholic Bishop for Diocese of Memphis</a:t>
            </a:r>
            <a:r>
              <a:rPr lang="en-US" sz="4800" b="0" i="0" dirty="0">
                <a:effectLst/>
                <a:latin typeface="Times New Roman" panose="02020603050405020304" pitchFamily="18" charset="0"/>
                <a:cs typeface="Times New Roman" panose="02020603050405020304" pitchFamily="18" charset="0"/>
              </a:rPr>
              <a:t>, 363 S.W.3d 436 (Tenn. 2012). </a:t>
            </a:r>
          </a:p>
        </p:txBody>
      </p:sp>
      <p:pic>
        <p:nvPicPr>
          <p:cNvPr id="16" name="Picture 3">
            <a:extLst>
              <a:ext uri="{FF2B5EF4-FFF2-40B4-BE49-F238E27FC236}">
                <a16:creationId xmlns:a16="http://schemas.microsoft.com/office/drawing/2014/main" id="{06E3787C-00B2-4497-A233-E642331E690E}"/>
              </a:ext>
            </a:extLst>
          </p:cNvPr>
          <p:cNvPicPr>
            <a:picLocks noChangeAspect="1"/>
          </p:cNvPicPr>
          <p:nvPr/>
        </p:nvPicPr>
        <p:blipFill>
          <a:blip r:embed="rId4"/>
          <a:srcRect t="31935" b="30612"/>
          <a:stretch>
            <a:fillRect/>
          </a:stretch>
        </p:blipFill>
        <p:spPr>
          <a:xfrm>
            <a:off x="-130273" y="341222"/>
            <a:ext cx="6720281" cy="1415760"/>
          </a:xfrm>
          <a:prstGeom prst="rect">
            <a:avLst/>
          </a:prstGeom>
        </p:spPr>
      </p:pic>
    </p:spTree>
    <p:extLst>
      <p:ext uri="{BB962C8B-B14F-4D97-AF65-F5344CB8AC3E}">
        <p14:creationId xmlns:p14="http://schemas.microsoft.com/office/powerpoint/2010/main" val="409445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outdoor, building, snow, front&#10;&#10;Description automatically generated">
            <a:extLst>
              <a:ext uri="{FF2B5EF4-FFF2-40B4-BE49-F238E27FC236}">
                <a16:creationId xmlns:a16="http://schemas.microsoft.com/office/drawing/2014/main" id="{45DA5184-8D99-459E-BAFD-332B111C91B1}"/>
              </a:ext>
            </a:extLst>
          </p:cNvPr>
          <p:cNvPicPr>
            <a:picLocks noChangeAspect="1"/>
          </p:cNvPicPr>
          <p:nvPr/>
        </p:nvPicPr>
        <p:blipFill rotWithShape="1">
          <a:blip r:embed="rId3">
            <a:extLst>
              <a:ext uri="{28A0092B-C50C-407E-A947-70E740481C1C}">
                <a14:useLocalDpi xmlns:a14="http://schemas.microsoft.com/office/drawing/2010/main" val="0"/>
              </a:ext>
            </a:extLst>
          </a:blip>
          <a:srcRect b="13934"/>
          <a:stretch/>
        </p:blipFill>
        <p:spPr>
          <a:xfrm>
            <a:off x="-1" y="-1"/>
            <a:ext cx="18279649" cy="10477501"/>
          </a:xfrm>
          <a:prstGeom prst="rect">
            <a:avLst/>
          </a:prstGeom>
        </p:spPr>
      </p:pic>
      <p:sp>
        <p:nvSpPr>
          <p:cNvPr id="7" name="TextBox 11">
            <a:extLst>
              <a:ext uri="{FF2B5EF4-FFF2-40B4-BE49-F238E27FC236}">
                <a16:creationId xmlns:a16="http://schemas.microsoft.com/office/drawing/2014/main" id="{474A8946-940E-4724-98C1-37DF04C9B09B}"/>
              </a:ext>
            </a:extLst>
          </p:cNvPr>
          <p:cNvSpPr txBox="1"/>
          <p:nvPr/>
        </p:nvSpPr>
        <p:spPr>
          <a:xfrm>
            <a:off x="15163800" y="9694798"/>
            <a:ext cx="2630506" cy="615062"/>
          </a:xfrm>
          <a:prstGeom prst="rect">
            <a:avLst/>
          </a:prstGeom>
        </p:spPr>
        <p:txBody>
          <a:bodyPr lIns="0" tIns="0" rIns="0" bIns="0" rtlCol="0" anchor="t">
            <a:spAutoFit/>
          </a:bodyPr>
          <a:lstStyle/>
          <a:p>
            <a:pPr algn="ctr">
              <a:lnSpc>
                <a:spcPts val="5040"/>
              </a:lnSpc>
            </a:pPr>
            <a:r>
              <a:rPr lang="en-US" sz="3600" dirty="0">
                <a:solidFill>
                  <a:srgbClr val="2A2A2A"/>
                </a:solidFill>
                <a:latin typeface="Cormorant Garamond Medium"/>
              </a:rPr>
              <a:t>childusa.org</a:t>
            </a:r>
          </a:p>
        </p:txBody>
      </p:sp>
      <p:sp>
        <p:nvSpPr>
          <p:cNvPr id="9" name="TextBox 12">
            <a:extLst>
              <a:ext uri="{FF2B5EF4-FFF2-40B4-BE49-F238E27FC236}">
                <a16:creationId xmlns:a16="http://schemas.microsoft.com/office/drawing/2014/main" id="{2ACAE056-AF12-4915-8876-B724B9781EC2}"/>
              </a:ext>
            </a:extLst>
          </p:cNvPr>
          <p:cNvSpPr txBox="1"/>
          <p:nvPr/>
        </p:nvSpPr>
        <p:spPr>
          <a:xfrm>
            <a:off x="1763496" y="9872788"/>
            <a:ext cx="3878936" cy="413174"/>
          </a:xfrm>
          <a:prstGeom prst="rect">
            <a:avLst/>
          </a:prstGeom>
        </p:spPr>
        <p:txBody>
          <a:bodyPr lIns="0" tIns="0" rIns="0" bIns="0" rtlCol="0" anchor="t">
            <a:spAutoFit/>
          </a:bodyPr>
          <a:lstStyle/>
          <a:p>
            <a:pPr algn="ctr">
              <a:lnSpc>
                <a:spcPts val="3360"/>
              </a:lnSpc>
            </a:pPr>
            <a:r>
              <a:rPr lang="en-US" sz="2400" dirty="0">
                <a:solidFill>
                  <a:srgbClr val="2A2A2A"/>
                </a:solidFill>
                <a:latin typeface="Cormorant Garamond Medium"/>
              </a:rPr>
              <a:t>CHILD USA Copyright © 2020</a:t>
            </a:r>
          </a:p>
        </p:txBody>
      </p:sp>
      <p:sp>
        <p:nvSpPr>
          <p:cNvPr id="8" name="TextBox 7">
            <a:extLst>
              <a:ext uri="{FF2B5EF4-FFF2-40B4-BE49-F238E27FC236}">
                <a16:creationId xmlns:a16="http://schemas.microsoft.com/office/drawing/2014/main" id="{BB6EC04E-44A9-488A-9651-4AD97D3B6DCC}"/>
              </a:ext>
            </a:extLst>
          </p:cNvPr>
          <p:cNvSpPr txBox="1"/>
          <p:nvPr/>
        </p:nvSpPr>
        <p:spPr>
          <a:xfrm>
            <a:off x="1066800" y="3277739"/>
            <a:ext cx="16979402" cy="1569660"/>
          </a:xfrm>
          <a:prstGeom prst="rect">
            <a:avLst/>
          </a:prstGeom>
          <a:noFill/>
        </p:spPr>
        <p:txBody>
          <a:bodyPr wrap="square" rtlCol="0">
            <a:spAutoFit/>
          </a:bodyPr>
          <a:lstStyle/>
          <a:p>
            <a:pPr algn="ctr"/>
            <a:r>
              <a:rPr lang="en-US" sz="9600" dirty="0">
                <a:latin typeface="Montserrat Classic Bold" panose="020B0604020202020204" charset="0"/>
              </a:rPr>
              <a:t>Gibson v. Brewer</a:t>
            </a:r>
            <a:endParaRPr lang="en-US" sz="11500" dirty="0">
              <a:latin typeface="Montserrat Classic Bold" panose="020B0604020202020204" charset="0"/>
            </a:endParaRPr>
          </a:p>
        </p:txBody>
      </p:sp>
      <p:sp>
        <p:nvSpPr>
          <p:cNvPr id="10" name="TextBox 9">
            <a:extLst>
              <a:ext uri="{FF2B5EF4-FFF2-40B4-BE49-F238E27FC236}">
                <a16:creationId xmlns:a16="http://schemas.microsoft.com/office/drawing/2014/main" id="{C3818229-0C77-4A88-A0FA-1F9EF88FF6A4}"/>
              </a:ext>
            </a:extLst>
          </p:cNvPr>
          <p:cNvSpPr txBox="1"/>
          <p:nvPr/>
        </p:nvSpPr>
        <p:spPr>
          <a:xfrm>
            <a:off x="381000" y="6877619"/>
            <a:ext cx="10972800" cy="1569660"/>
          </a:xfrm>
          <a:prstGeom prst="rect">
            <a:avLst/>
          </a:prstGeom>
          <a:noFill/>
        </p:spPr>
        <p:txBody>
          <a:bodyPr wrap="square">
            <a:spAutoFit/>
          </a:bodyPr>
          <a:lstStyle/>
          <a:p>
            <a:r>
              <a:rPr lang="en-US" sz="4800" i="1" dirty="0">
                <a:latin typeface="Times New Roman" panose="02020603050405020304" pitchFamily="18" charset="0"/>
                <a:cs typeface="Times New Roman" panose="02020603050405020304" pitchFamily="18" charset="0"/>
              </a:rPr>
              <a:t>Gibson v. Brewer</a:t>
            </a:r>
            <a:r>
              <a:rPr lang="en-US" sz="4800" dirty="0">
                <a:latin typeface="Times New Roman" panose="02020603050405020304" pitchFamily="18" charset="0"/>
                <a:cs typeface="Times New Roman" panose="02020603050405020304" pitchFamily="18" charset="0"/>
              </a:rPr>
              <a:t>, 952 S.W.2d 239 (Mo. 1997). </a:t>
            </a:r>
          </a:p>
        </p:txBody>
      </p:sp>
      <p:pic>
        <p:nvPicPr>
          <p:cNvPr id="16" name="Picture 3">
            <a:extLst>
              <a:ext uri="{FF2B5EF4-FFF2-40B4-BE49-F238E27FC236}">
                <a16:creationId xmlns:a16="http://schemas.microsoft.com/office/drawing/2014/main" id="{06E3787C-00B2-4497-A233-E642331E690E}"/>
              </a:ext>
            </a:extLst>
          </p:cNvPr>
          <p:cNvPicPr>
            <a:picLocks noChangeAspect="1"/>
          </p:cNvPicPr>
          <p:nvPr/>
        </p:nvPicPr>
        <p:blipFill>
          <a:blip r:embed="rId4"/>
          <a:srcRect t="31935" b="30612"/>
          <a:stretch>
            <a:fillRect/>
          </a:stretch>
        </p:blipFill>
        <p:spPr>
          <a:xfrm>
            <a:off x="-130273" y="341222"/>
            <a:ext cx="6720281" cy="1415760"/>
          </a:xfrm>
          <a:prstGeom prst="rect">
            <a:avLst/>
          </a:prstGeom>
        </p:spPr>
      </p:pic>
    </p:spTree>
    <p:extLst>
      <p:ext uri="{BB962C8B-B14F-4D97-AF65-F5344CB8AC3E}">
        <p14:creationId xmlns:p14="http://schemas.microsoft.com/office/powerpoint/2010/main" val="3705385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ooden table&#10;&#10;Description automatically generated">
            <a:extLst>
              <a:ext uri="{FF2B5EF4-FFF2-40B4-BE49-F238E27FC236}">
                <a16:creationId xmlns:a16="http://schemas.microsoft.com/office/drawing/2014/main" id="{97E3842A-BC7D-4E13-BB65-4784C2D426AB}"/>
              </a:ext>
            </a:extLst>
          </p:cNvPr>
          <p:cNvPicPr>
            <a:picLocks noChangeAspect="1"/>
          </p:cNvPicPr>
          <p:nvPr/>
        </p:nvPicPr>
        <p:blipFill rotWithShape="1">
          <a:blip r:embed="rId3">
            <a:extLst>
              <a:ext uri="{28A0092B-C50C-407E-A947-70E740481C1C}">
                <a14:useLocalDpi xmlns:a14="http://schemas.microsoft.com/office/drawing/2010/main" val="0"/>
              </a:ext>
            </a:extLst>
          </a:blip>
          <a:srcRect r="7914" b="24097"/>
          <a:stretch/>
        </p:blipFill>
        <p:spPr>
          <a:xfrm>
            <a:off x="0" y="-38100"/>
            <a:ext cx="19507200" cy="10553700"/>
          </a:xfrm>
          <a:prstGeom prst="rect">
            <a:avLst/>
          </a:prstGeom>
        </p:spPr>
      </p:pic>
      <p:sp>
        <p:nvSpPr>
          <p:cNvPr id="7" name="TextBox 11">
            <a:extLst>
              <a:ext uri="{FF2B5EF4-FFF2-40B4-BE49-F238E27FC236}">
                <a16:creationId xmlns:a16="http://schemas.microsoft.com/office/drawing/2014/main" id="{474A8946-940E-4724-98C1-37DF04C9B09B}"/>
              </a:ext>
            </a:extLst>
          </p:cNvPr>
          <p:cNvSpPr txBox="1"/>
          <p:nvPr/>
        </p:nvSpPr>
        <p:spPr>
          <a:xfrm>
            <a:off x="15809894" y="9710038"/>
            <a:ext cx="2630506" cy="615062"/>
          </a:xfrm>
          <a:prstGeom prst="rect">
            <a:avLst/>
          </a:prstGeom>
        </p:spPr>
        <p:txBody>
          <a:bodyPr lIns="0" tIns="0" rIns="0" bIns="0" rtlCol="0" anchor="t">
            <a:spAutoFit/>
          </a:bodyPr>
          <a:lstStyle/>
          <a:p>
            <a:pPr algn="ctr">
              <a:lnSpc>
                <a:spcPts val="5040"/>
              </a:lnSpc>
            </a:pPr>
            <a:r>
              <a:rPr lang="en-US" sz="3600" dirty="0">
                <a:solidFill>
                  <a:srgbClr val="2A2A2A"/>
                </a:solidFill>
                <a:latin typeface="Cormorant Garamond Medium"/>
              </a:rPr>
              <a:t>childusa.org</a:t>
            </a:r>
          </a:p>
        </p:txBody>
      </p:sp>
      <p:sp>
        <p:nvSpPr>
          <p:cNvPr id="9" name="TextBox 12">
            <a:extLst>
              <a:ext uri="{FF2B5EF4-FFF2-40B4-BE49-F238E27FC236}">
                <a16:creationId xmlns:a16="http://schemas.microsoft.com/office/drawing/2014/main" id="{2ACAE056-AF12-4915-8876-B724B9781EC2}"/>
              </a:ext>
            </a:extLst>
          </p:cNvPr>
          <p:cNvSpPr txBox="1"/>
          <p:nvPr/>
        </p:nvSpPr>
        <p:spPr>
          <a:xfrm>
            <a:off x="8351" y="9873826"/>
            <a:ext cx="3878936" cy="413174"/>
          </a:xfrm>
          <a:prstGeom prst="rect">
            <a:avLst/>
          </a:prstGeom>
        </p:spPr>
        <p:txBody>
          <a:bodyPr lIns="0" tIns="0" rIns="0" bIns="0" rtlCol="0" anchor="t">
            <a:spAutoFit/>
          </a:bodyPr>
          <a:lstStyle/>
          <a:p>
            <a:pPr algn="ctr">
              <a:lnSpc>
                <a:spcPts val="3360"/>
              </a:lnSpc>
            </a:pPr>
            <a:r>
              <a:rPr lang="en-US" sz="2400" dirty="0">
                <a:solidFill>
                  <a:srgbClr val="2A2A2A"/>
                </a:solidFill>
                <a:latin typeface="Cormorant Garamond Medium"/>
              </a:rPr>
              <a:t>CHILD USA Copyright © 2020</a:t>
            </a:r>
          </a:p>
        </p:txBody>
      </p:sp>
      <p:sp>
        <p:nvSpPr>
          <p:cNvPr id="8" name="TextBox 7">
            <a:extLst>
              <a:ext uri="{FF2B5EF4-FFF2-40B4-BE49-F238E27FC236}">
                <a16:creationId xmlns:a16="http://schemas.microsoft.com/office/drawing/2014/main" id="{BB6EC04E-44A9-488A-9651-4AD97D3B6DCC}"/>
              </a:ext>
            </a:extLst>
          </p:cNvPr>
          <p:cNvSpPr txBox="1"/>
          <p:nvPr/>
        </p:nvSpPr>
        <p:spPr>
          <a:xfrm>
            <a:off x="429026" y="3073206"/>
            <a:ext cx="17429947" cy="4524315"/>
          </a:xfrm>
          <a:prstGeom prst="rect">
            <a:avLst/>
          </a:prstGeom>
          <a:noFill/>
        </p:spPr>
        <p:txBody>
          <a:bodyPr wrap="square" rtlCol="0">
            <a:spAutoFit/>
          </a:bodyPr>
          <a:lstStyle/>
          <a:p>
            <a:pPr algn="ctr"/>
            <a:r>
              <a:rPr lang="en-US" sz="9600" dirty="0">
                <a:latin typeface="Montserrat Classic Bold" panose="020B0604020202020204" charset="0"/>
              </a:rPr>
              <a:t>Laws that Target Religion Are Subject to Strict Scrutiny</a:t>
            </a:r>
          </a:p>
        </p:txBody>
      </p:sp>
      <p:pic>
        <p:nvPicPr>
          <p:cNvPr id="14" name="Picture 3">
            <a:extLst>
              <a:ext uri="{FF2B5EF4-FFF2-40B4-BE49-F238E27FC236}">
                <a16:creationId xmlns:a16="http://schemas.microsoft.com/office/drawing/2014/main" id="{FF892E4E-3DF7-4214-A187-662C98C8875E}"/>
              </a:ext>
            </a:extLst>
          </p:cNvPr>
          <p:cNvPicPr>
            <a:picLocks noChangeAspect="1"/>
          </p:cNvPicPr>
          <p:nvPr/>
        </p:nvPicPr>
        <p:blipFill>
          <a:blip r:embed="rId4"/>
          <a:srcRect t="31935" b="30612"/>
          <a:stretch>
            <a:fillRect/>
          </a:stretch>
        </p:blipFill>
        <p:spPr>
          <a:xfrm>
            <a:off x="228600" y="190500"/>
            <a:ext cx="8680885" cy="1828800"/>
          </a:xfrm>
          <a:prstGeom prst="rect">
            <a:avLst/>
          </a:prstGeom>
        </p:spPr>
      </p:pic>
    </p:spTree>
    <p:extLst>
      <p:ext uri="{BB962C8B-B14F-4D97-AF65-F5344CB8AC3E}">
        <p14:creationId xmlns:p14="http://schemas.microsoft.com/office/powerpoint/2010/main" val="1178956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outdoor, building, snow, front&#10;&#10;Description automatically generated">
            <a:extLst>
              <a:ext uri="{FF2B5EF4-FFF2-40B4-BE49-F238E27FC236}">
                <a16:creationId xmlns:a16="http://schemas.microsoft.com/office/drawing/2014/main" id="{45DA5184-8D99-459E-BAFD-332B111C91B1}"/>
              </a:ext>
            </a:extLst>
          </p:cNvPr>
          <p:cNvPicPr>
            <a:picLocks noChangeAspect="1"/>
          </p:cNvPicPr>
          <p:nvPr/>
        </p:nvPicPr>
        <p:blipFill rotWithShape="1">
          <a:blip r:embed="rId3">
            <a:extLst>
              <a:ext uri="{28A0092B-C50C-407E-A947-70E740481C1C}">
                <a14:useLocalDpi xmlns:a14="http://schemas.microsoft.com/office/drawing/2010/main" val="0"/>
              </a:ext>
            </a:extLst>
          </a:blip>
          <a:srcRect b="13934"/>
          <a:stretch/>
        </p:blipFill>
        <p:spPr>
          <a:xfrm>
            <a:off x="-1" y="-1"/>
            <a:ext cx="18279649" cy="10477501"/>
          </a:xfrm>
          <a:prstGeom prst="rect">
            <a:avLst/>
          </a:prstGeom>
        </p:spPr>
      </p:pic>
      <p:sp>
        <p:nvSpPr>
          <p:cNvPr id="7" name="TextBox 11">
            <a:extLst>
              <a:ext uri="{FF2B5EF4-FFF2-40B4-BE49-F238E27FC236}">
                <a16:creationId xmlns:a16="http://schemas.microsoft.com/office/drawing/2014/main" id="{474A8946-940E-4724-98C1-37DF04C9B09B}"/>
              </a:ext>
            </a:extLst>
          </p:cNvPr>
          <p:cNvSpPr txBox="1"/>
          <p:nvPr/>
        </p:nvSpPr>
        <p:spPr>
          <a:xfrm>
            <a:off x="15163800" y="9694798"/>
            <a:ext cx="2630506" cy="615062"/>
          </a:xfrm>
          <a:prstGeom prst="rect">
            <a:avLst/>
          </a:prstGeom>
        </p:spPr>
        <p:txBody>
          <a:bodyPr lIns="0" tIns="0" rIns="0" bIns="0" rtlCol="0" anchor="t">
            <a:spAutoFit/>
          </a:bodyPr>
          <a:lstStyle/>
          <a:p>
            <a:pPr algn="ctr">
              <a:lnSpc>
                <a:spcPts val="5040"/>
              </a:lnSpc>
            </a:pPr>
            <a:r>
              <a:rPr lang="en-US" sz="3600" dirty="0">
                <a:solidFill>
                  <a:srgbClr val="2A2A2A"/>
                </a:solidFill>
                <a:latin typeface="Cormorant Garamond Medium"/>
              </a:rPr>
              <a:t>childusa.org</a:t>
            </a:r>
          </a:p>
        </p:txBody>
      </p:sp>
      <p:sp>
        <p:nvSpPr>
          <p:cNvPr id="9" name="TextBox 12">
            <a:extLst>
              <a:ext uri="{FF2B5EF4-FFF2-40B4-BE49-F238E27FC236}">
                <a16:creationId xmlns:a16="http://schemas.microsoft.com/office/drawing/2014/main" id="{2ACAE056-AF12-4915-8876-B724B9781EC2}"/>
              </a:ext>
            </a:extLst>
          </p:cNvPr>
          <p:cNvSpPr txBox="1"/>
          <p:nvPr/>
        </p:nvSpPr>
        <p:spPr>
          <a:xfrm>
            <a:off x="1763496" y="9872788"/>
            <a:ext cx="3878936" cy="413174"/>
          </a:xfrm>
          <a:prstGeom prst="rect">
            <a:avLst/>
          </a:prstGeom>
        </p:spPr>
        <p:txBody>
          <a:bodyPr lIns="0" tIns="0" rIns="0" bIns="0" rtlCol="0" anchor="t">
            <a:spAutoFit/>
          </a:bodyPr>
          <a:lstStyle/>
          <a:p>
            <a:pPr algn="ctr">
              <a:lnSpc>
                <a:spcPts val="3360"/>
              </a:lnSpc>
            </a:pPr>
            <a:r>
              <a:rPr lang="en-US" sz="2400" dirty="0">
                <a:solidFill>
                  <a:srgbClr val="2A2A2A"/>
                </a:solidFill>
                <a:latin typeface="Cormorant Garamond Medium"/>
              </a:rPr>
              <a:t>CHILD USA Copyright © 2020</a:t>
            </a:r>
          </a:p>
        </p:txBody>
      </p:sp>
      <p:sp>
        <p:nvSpPr>
          <p:cNvPr id="8" name="TextBox 7">
            <a:extLst>
              <a:ext uri="{FF2B5EF4-FFF2-40B4-BE49-F238E27FC236}">
                <a16:creationId xmlns:a16="http://schemas.microsoft.com/office/drawing/2014/main" id="{BB6EC04E-44A9-488A-9651-4AD97D3B6DCC}"/>
              </a:ext>
            </a:extLst>
          </p:cNvPr>
          <p:cNvSpPr txBox="1"/>
          <p:nvPr/>
        </p:nvSpPr>
        <p:spPr>
          <a:xfrm>
            <a:off x="2133600" y="3017342"/>
            <a:ext cx="14818478" cy="2800767"/>
          </a:xfrm>
          <a:prstGeom prst="rect">
            <a:avLst/>
          </a:prstGeom>
          <a:noFill/>
        </p:spPr>
        <p:txBody>
          <a:bodyPr wrap="square" rtlCol="0">
            <a:spAutoFit/>
          </a:bodyPr>
          <a:lstStyle/>
          <a:p>
            <a:pPr algn="ctr"/>
            <a:r>
              <a:rPr lang="en-US" sz="8800" dirty="0">
                <a:latin typeface="Montserrat Classic Bold" panose="020B0604020202020204" charset="0"/>
              </a:rPr>
              <a:t>Church of the </a:t>
            </a:r>
            <a:r>
              <a:rPr lang="en-US" sz="8800" dirty="0" err="1">
                <a:latin typeface="Montserrat Classic Bold" panose="020B0604020202020204" charset="0"/>
              </a:rPr>
              <a:t>Lukumi</a:t>
            </a:r>
            <a:r>
              <a:rPr lang="en-US" sz="8800" dirty="0">
                <a:latin typeface="Montserrat Classic Bold" panose="020B0604020202020204" charset="0"/>
              </a:rPr>
              <a:t> </a:t>
            </a:r>
            <a:r>
              <a:rPr lang="en-US" sz="8800" dirty="0" err="1">
                <a:latin typeface="Montserrat Classic Bold" panose="020B0604020202020204" charset="0"/>
              </a:rPr>
              <a:t>Babalu</a:t>
            </a:r>
            <a:r>
              <a:rPr lang="en-US" sz="8800" dirty="0">
                <a:latin typeface="Montserrat Classic Bold" panose="020B0604020202020204" charset="0"/>
              </a:rPr>
              <a:t> Aye v. Hialeah</a:t>
            </a:r>
            <a:endParaRPr lang="en-US" sz="9600" dirty="0">
              <a:latin typeface="Montserrat Classic Bold" panose="020B0604020202020204" charset="0"/>
            </a:endParaRPr>
          </a:p>
        </p:txBody>
      </p:sp>
      <p:sp>
        <p:nvSpPr>
          <p:cNvPr id="10" name="TextBox 9">
            <a:extLst>
              <a:ext uri="{FF2B5EF4-FFF2-40B4-BE49-F238E27FC236}">
                <a16:creationId xmlns:a16="http://schemas.microsoft.com/office/drawing/2014/main" id="{C3818229-0C77-4A88-A0FA-1F9EF88FF6A4}"/>
              </a:ext>
            </a:extLst>
          </p:cNvPr>
          <p:cNvSpPr txBox="1"/>
          <p:nvPr/>
        </p:nvSpPr>
        <p:spPr>
          <a:xfrm>
            <a:off x="381000" y="7269569"/>
            <a:ext cx="10972800" cy="1569660"/>
          </a:xfrm>
          <a:prstGeom prst="rect">
            <a:avLst/>
          </a:prstGeom>
          <a:noFill/>
        </p:spPr>
        <p:txBody>
          <a:bodyPr wrap="square">
            <a:spAutoFit/>
          </a:bodyPr>
          <a:lstStyle/>
          <a:p>
            <a:pPr algn="l"/>
            <a:r>
              <a:rPr lang="en-US" sz="4800" b="0" i="1" dirty="0">
                <a:effectLst/>
                <a:latin typeface="Times New Roman" panose="02020603050405020304" pitchFamily="18" charset="0"/>
                <a:cs typeface="Times New Roman" panose="02020603050405020304" pitchFamily="18" charset="0"/>
              </a:rPr>
              <a:t>Church of the </a:t>
            </a:r>
            <a:r>
              <a:rPr lang="en-US" sz="4800" b="0" i="1" dirty="0" err="1">
                <a:effectLst/>
                <a:latin typeface="Times New Roman" panose="02020603050405020304" pitchFamily="18" charset="0"/>
                <a:cs typeface="Times New Roman" panose="02020603050405020304" pitchFamily="18" charset="0"/>
              </a:rPr>
              <a:t>Lukumi</a:t>
            </a:r>
            <a:r>
              <a:rPr lang="en-US" sz="4800" b="0" i="1" dirty="0">
                <a:effectLst/>
                <a:latin typeface="Times New Roman" panose="02020603050405020304" pitchFamily="18" charset="0"/>
                <a:cs typeface="Times New Roman" panose="02020603050405020304" pitchFamily="18" charset="0"/>
              </a:rPr>
              <a:t> </a:t>
            </a:r>
            <a:r>
              <a:rPr lang="en-US" sz="4800" b="0" i="1" dirty="0" err="1">
                <a:effectLst/>
                <a:latin typeface="Times New Roman" panose="02020603050405020304" pitchFamily="18" charset="0"/>
                <a:cs typeface="Times New Roman" panose="02020603050405020304" pitchFamily="18" charset="0"/>
              </a:rPr>
              <a:t>Babalu</a:t>
            </a:r>
            <a:r>
              <a:rPr lang="en-US" sz="4800" b="0" i="1" dirty="0">
                <a:effectLst/>
                <a:latin typeface="Times New Roman" panose="02020603050405020304" pitchFamily="18" charset="0"/>
                <a:cs typeface="Times New Roman" panose="02020603050405020304" pitchFamily="18" charset="0"/>
              </a:rPr>
              <a:t> Aye, Inc. v. Hialeah</a:t>
            </a:r>
            <a:r>
              <a:rPr lang="en-US" sz="4800" b="0" i="0" dirty="0">
                <a:effectLst/>
                <a:latin typeface="Times New Roman" panose="02020603050405020304" pitchFamily="18" charset="0"/>
                <a:cs typeface="Times New Roman" panose="02020603050405020304" pitchFamily="18" charset="0"/>
              </a:rPr>
              <a:t>, 508 U.S. 520 (1993).</a:t>
            </a:r>
          </a:p>
        </p:txBody>
      </p:sp>
      <p:pic>
        <p:nvPicPr>
          <p:cNvPr id="16" name="Picture 3">
            <a:extLst>
              <a:ext uri="{FF2B5EF4-FFF2-40B4-BE49-F238E27FC236}">
                <a16:creationId xmlns:a16="http://schemas.microsoft.com/office/drawing/2014/main" id="{06E3787C-00B2-4497-A233-E642331E690E}"/>
              </a:ext>
            </a:extLst>
          </p:cNvPr>
          <p:cNvPicPr>
            <a:picLocks noChangeAspect="1"/>
          </p:cNvPicPr>
          <p:nvPr/>
        </p:nvPicPr>
        <p:blipFill>
          <a:blip r:embed="rId4"/>
          <a:srcRect t="31935" b="30612"/>
          <a:stretch>
            <a:fillRect/>
          </a:stretch>
        </p:blipFill>
        <p:spPr>
          <a:xfrm>
            <a:off x="-130273" y="341222"/>
            <a:ext cx="6720281" cy="1415760"/>
          </a:xfrm>
          <a:prstGeom prst="rect">
            <a:avLst/>
          </a:prstGeom>
        </p:spPr>
      </p:pic>
    </p:spTree>
    <p:extLst>
      <p:ext uri="{BB962C8B-B14F-4D97-AF65-F5344CB8AC3E}">
        <p14:creationId xmlns:p14="http://schemas.microsoft.com/office/powerpoint/2010/main" val="2085882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outdoor, building, snow, front&#10;&#10;Description automatically generated">
            <a:extLst>
              <a:ext uri="{FF2B5EF4-FFF2-40B4-BE49-F238E27FC236}">
                <a16:creationId xmlns:a16="http://schemas.microsoft.com/office/drawing/2014/main" id="{45DA5184-8D99-459E-BAFD-332B111C91B1}"/>
              </a:ext>
            </a:extLst>
          </p:cNvPr>
          <p:cNvPicPr>
            <a:picLocks noChangeAspect="1"/>
          </p:cNvPicPr>
          <p:nvPr/>
        </p:nvPicPr>
        <p:blipFill rotWithShape="1">
          <a:blip r:embed="rId3">
            <a:extLst>
              <a:ext uri="{28A0092B-C50C-407E-A947-70E740481C1C}">
                <a14:useLocalDpi xmlns:a14="http://schemas.microsoft.com/office/drawing/2010/main" val="0"/>
              </a:ext>
            </a:extLst>
          </a:blip>
          <a:srcRect b="13934"/>
          <a:stretch/>
        </p:blipFill>
        <p:spPr>
          <a:xfrm>
            <a:off x="-1" y="-1"/>
            <a:ext cx="18279649" cy="10477501"/>
          </a:xfrm>
          <a:prstGeom prst="rect">
            <a:avLst/>
          </a:prstGeom>
        </p:spPr>
      </p:pic>
      <p:sp>
        <p:nvSpPr>
          <p:cNvPr id="7" name="TextBox 11">
            <a:extLst>
              <a:ext uri="{FF2B5EF4-FFF2-40B4-BE49-F238E27FC236}">
                <a16:creationId xmlns:a16="http://schemas.microsoft.com/office/drawing/2014/main" id="{474A8946-940E-4724-98C1-37DF04C9B09B}"/>
              </a:ext>
            </a:extLst>
          </p:cNvPr>
          <p:cNvSpPr txBox="1"/>
          <p:nvPr/>
        </p:nvSpPr>
        <p:spPr>
          <a:xfrm>
            <a:off x="15163800" y="9694798"/>
            <a:ext cx="2630506" cy="615062"/>
          </a:xfrm>
          <a:prstGeom prst="rect">
            <a:avLst/>
          </a:prstGeom>
        </p:spPr>
        <p:txBody>
          <a:bodyPr lIns="0" tIns="0" rIns="0" bIns="0" rtlCol="0" anchor="t">
            <a:spAutoFit/>
          </a:bodyPr>
          <a:lstStyle/>
          <a:p>
            <a:pPr algn="ctr">
              <a:lnSpc>
                <a:spcPts val="5040"/>
              </a:lnSpc>
            </a:pPr>
            <a:r>
              <a:rPr lang="en-US" sz="3600" dirty="0">
                <a:solidFill>
                  <a:srgbClr val="2A2A2A"/>
                </a:solidFill>
                <a:latin typeface="Cormorant Garamond Medium"/>
              </a:rPr>
              <a:t>childusa.org</a:t>
            </a:r>
          </a:p>
        </p:txBody>
      </p:sp>
      <p:sp>
        <p:nvSpPr>
          <p:cNvPr id="9" name="TextBox 12">
            <a:extLst>
              <a:ext uri="{FF2B5EF4-FFF2-40B4-BE49-F238E27FC236}">
                <a16:creationId xmlns:a16="http://schemas.microsoft.com/office/drawing/2014/main" id="{2ACAE056-AF12-4915-8876-B724B9781EC2}"/>
              </a:ext>
            </a:extLst>
          </p:cNvPr>
          <p:cNvSpPr txBox="1"/>
          <p:nvPr/>
        </p:nvSpPr>
        <p:spPr>
          <a:xfrm>
            <a:off x="1763496" y="9872788"/>
            <a:ext cx="3878936" cy="413174"/>
          </a:xfrm>
          <a:prstGeom prst="rect">
            <a:avLst/>
          </a:prstGeom>
        </p:spPr>
        <p:txBody>
          <a:bodyPr lIns="0" tIns="0" rIns="0" bIns="0" rtlCol="0" anchor="t">
            <a:spAutoFit/>
          </a:bodyPr>
          <a:lstStyle/>
          <a:p>
            <a:pPr algn="ctr">
              <a:lnSpc>
                <a:spcPts val="3360"/>
              </a:lnSpc>
            </a:pPr>
            <a:r>
              <a:rPr lang="en-US" sz="2400" dirty="0">
                <a:solidFill>
                  <a:srgbClr val="2A2A2A"/>
                </a:solidFill>
                <a:latin typeface="Cormorant Garamond Medium"/>
              </a:rPr>
              <a:t>CHILD USA Copyright © 2020</a:t>
            </a:r>
          </a:p>
        </p:txBody>
      </p:sp>
      <p:sp>
        <p:nvSpPr>
          <p:cNvPr id="10" name="TextBox 9">
            <a:extLst>
              <a:ext uri="{FF2B5EF4-FFF2-40B4-BE49-F238E27FC236}">
                <a16:creationId xmlns:a16="http://schemas.microsoft.com/office/drawing/2014/main" id="{C3818229-0C77-4A88-A0FA-1F9EF88FF6A4}"/>
              </a:ext>
            </a:extLst>
          </p:cNvPr>
          <p:cNvSpPr txBox="1"/>
          <p:nvPr/>
        </p:nvSpPr>
        <p:spPr>
          <a:xfrm>
            <a:off x="381000" y="7269569"/>
            <a:ext cx="10972800" cy="830997"/>
          </a:xfrm>
          <a:prstGeom prst="rect">
            <a:avLst/>
          </a:prstGeom>
          <a:noFill/>
        </p:spPr>
        <p:txBody>
          <a:bodyPr wrap="square">
            <a:spAutoFit/>
          </a:bodyPr>
          <a:lstStyle/>
          <a:p>
            <a:pPr algn="l"/>
            <a:endParaRPr lang="en-US" sz="4800" b="0" i="0" dirty="0">
              <a:effectLst/>
              <a:latin typeface="Times New Roman" panose="02020603050405020304" pitchFamily="18" charset="0"/>
              <a:cs typeface="Times New Roman" panose="02020603050405020304" pitchFamily="18" charset="0"/>
            </a:endParaRPr>
          </a:p>
        </p:txBody>
      </p:sp>
      <p:pic>
        <p:nvPicPr>
          <p:cNvPr id="16" name="Picture 3">
            <a:extLst>
              <a:ext uri="{FF2B5EF4-FFF2-40B4-BE49-F238E27FC236}">
                <a16:creationId xmlns:a16="http://schemas.microsoft.com/office/drawing/2014/main" id="{06E3787C-00B2-4497-A233-E642331E690E}"/>
              </a:ext>
            </a:extLst>
          </p:cNvPr>
          <p:cNvPicPr>
            <a:picLocks noChangeAspect="1"/>
          </p:cNvPicPr>
          <p:nvPr/>
        </p:nvPicPr>
        <p:blipFill>
          <a:blip r:embed="rId4"/>
          <a:srcRect t="31935" b="30612"/>
          <a:stretch>
            <a:fillRect/>
          </a:stretch>
        </p:blipFill>
        <p:spPr>
          <a:xfrm>
            <a:off x="-130273" y="341222"/>
            <a:ext cx="6720281" cy="1415760"/>
          </a:xfrm>
          <a:prstGeom prst="rect">
            <a:avLst/>
          </a:prstGeom>
        </p:spPr>
      </p:pic>
      <p:sp>
        <p:nvSpPr>
          <p:cNvPr id="2" name="TextBox 1">
            <a:extLst>
              <a:ext uri="{FF2B5EF4-FFF2-40B4-BE49-F238E27FC236}">
                <a16:creationId xmlns:a16="http://schemas.microsoft.com/office/drawing/2014/main" id="{08301A5B-E972-453E-8933-90F37C4AC445}"/>
              </a:ext>
            </a:extLst>
          </p:cNvPr>
          <p:cNvSpPr txBox="1"/>
          <p:nvPr/>
        </p:nvSpPr>
        <p:spPr>
          <a:xfrm>
            <a:off x="381000" y="7583150"/>
            <a:ext cx="10972800" cy="1446550"/>
          </a:xfrm>
          <a:prstGeom prst="rect">
            <a:avLst/>
          </a:prstGeom>
          <a:noFill/>
        </p:spPr>
        <p:txBody>
          <a:bodyPr wrap="square">
            <a:spAutoFit/>
          </a:bodyPr>
          <a:lstStyle/>
          <a:p>
            <a:r>
              <a:rPr lang="en-US" sz="4400" b="0" i="1" dirty="0">
                <a:effectLst/>
                <a:latin typeface="Times New Roman" panose="02020603050405020304" pitchFamily="18" charset="0"/>
                <a:cs typeface="Times New Roman" panose="02020603050405020304" pitchFamily="18" charset="0"/>
              </a:rPr>
              <a:t>Melanie H. v. Doe, </a:t>
            </a:r>
            <a:r>
              <a:rPr lang="en-US" sz="4400" b="0" i="0" dirty="0">
                <a:effectLst/>
                <a:latin typeface="Times New Roman" panose="02020603050405020304" pitchFamily="18" charset="0"/>
                <a:cs typeface="Times New Roman" panose="02020603050405020304" pitchFamily="18" charset="0"/>
              </a:rPr>
              <a:t>Civil No. 04-1596-WQH-(</a:t>
            </a:r>
            <a:r>
              <a:rPr lang="en-US" sz="4400" b="0" i="0" dirty="0" err="1">
                <a:effectLst/>
                <a:latin typeface="Times New Roman" panose="02020603050405020304" pitchFamily="18" charset="0"/>
                <a:cs typeface="Times New Roman" panose="02020603050405020304" pitchFamily="18" charset="0"/>
              </a:rPr>
              <a:t>WMc</a:t>
            </a:r>
            <a:r>
              <a:rPr lang="en-US" sz="4400" b="0" i="0" dirty="0">
                <a:effectLst/>
                <a:latin typeface="Times New Roman" panose="02020603050405020304" pitchFamily="18" charset="0"/>
                <a:cs typeface="Times New Roman" panose="02020603050405020304" pitchFamily="18" charset="0"/>
              </a:rPr>
              <a:t>) (</a:t>
            </a:r>
            <a:r>
              <a:rPr lang="en-US" sz="4400" b="0" i="0" dirty="0" err="1">
                <a:effectLst/>
                <a:latin typeface="Times New Roman" panose="02020603050405020304" pitchFamily="18" charset="0"/>
                <a:cs typeface="Times New Roman" panose="02020603050405020304" pitchFamily="18" charset="0"/>
              </a:rPr>
              <a:t>S.D.Cal</a:t>
            </a:r>
            <a:r>
              <a:rPr lang="en-US" sz="4400" b="0" i="0" dirty="0">
                <a:effectLst/>
                <a:latin typeface="Times New Roman" panose="02020603050405020304" pitchFamily="18" charset="0"/>
                <a:cs typeface="Times New Roman" panose="02020603050405020304" pitchFamily="18" charset="0"/>
              </a:rPr>
              <a:t>. Dec. 5, 2005).</a:t>
            </a:r>
          </a:p>
        </p:txBody>
      </p:sp>
      <p:sp>
        <p:nvSpPr>
          <p:cNvPr id="3" name="TextBox 2">
            <a:extLst>
              <a:ext uri="{FF2B5EF4-FFF2-40B4-BE49-F238E27FC236}">
                <a16:creationId xmlns:a16="http://schemas.microsoft.com/office/drawing/2014/main" id="{F95E3216-A9BC-4F2A-AD32-DB0E2501F59C}"/>
              </a:ext>
            </a:extLst>
          </p:cNvPr>
          <p:cNvSpPr txBox="1"/>
          <p:nvPr/>
        </p:nvSpPr>
        <p:spPr>
          <a:xfrm>
            <a:off x="814904" y="2752268"/>
            <a:ext cx="16979402" cy="3970318"/>
          </a:xfrm>
          <a:prstGeom prst="rect">
            <a:avLst/>
          </a:prstGeom>
          <a:noFill/>
        </p:spPr>
        <p:txBody>
          <a:bodyPr wrap="square" rtlCol="0">
            <a:spAutoFit/>
          </a:bodyPr>
          <a:lstStyle/>
          <a:p>
            <a:pPr algn="ctr"/>
            <a:r>
              <a:rPr lang="en-US" sz="6600" dirty="0">
                <a:latin typeface="Montserrat Classic Bold" panose="020B0604020202020204" charset="0"/>
              </a:rPr>
              <a:t>A Window does not target the Roman Catholic Church:</a:t>
            </a:r>
          </a:p>
          <a:p>
            <a:pPr algn="ctr"/>
            <a:endParaRPr lang="en-US" sz="3200" dirty="0">
              <a:latin typeface="Montserrat Classic Bold" panose="020B0604020202020204" charset="0"/>
            </a:endParaRPr>
          </a:p>
          <a:p>
            <a:pPr algn="ctr"/>
            <a:r>
              <a:rPr lang="en-US" sz="8800" dirty="0">
                <a:latin typeface="Montserrat Classic Bold" panose="020B0604020202020204" charset="0"/>
              </a:rPr>
              <a:t> Melanie H. v. Doe</a:t>
            </a:r>
          </a:p>
        </p:txBody>
      </p:sp>
    </p:spTree>
    <p:extLst>
      <p:ext uri="{BB962C8B-B14F-4D97-AF65-F5344CB8AC3E}">
        <p14:creationId xmlns:p14="http://schemas.microsoft.com/office/powerpoint/2010/main" val="1299860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474A8946-940E-4724-98C1-37DF04C9B09B}"/>
              </a:ext>
            </a:extLst>
          </p:cNvPr>
          <p:cNvSpPr txBox="1"/>
          <p:nvPr/>
        </p:nvSpPr>
        <p:spPr>
          <a:xfrm>
            <a:off x="15809894" y="9710038"/>
            <a:ext cx="2630506" cy="615062"/>
          </a:xfrm>
          <a:prstGeom prst="rect">
            <a:avLst/>
          </a:prstGeom>
        </p:spPr>
        <p:txBody>
          <a:bodyPr lIns="0" tIns="0" rIns="0" bIns="0" rtlCol="0" anchor="t">
            <a:spAutoFit/>
          </a:bodyPr>
          <a:lstStyle/>
          <a:p>
            <a:pPr algn="ctr">
              <a:lnSpc>
                <a:spcPts val="5040"/>
              </a:lnSpc>
            </a:pPr>
            <a:r>
              <a:rPr lang="en-US" sz="3600" dirty="0">
                <a:solidFill>
                  <a:srgbClr val="2A2A2A"/>
                </a:solidFill>
                <a:latin typeface="Cormorant Garamond Medium"/>
              </a:rPr>
              <a:t>childusa.org</a:t>
            </a:r>
          </a:p>
        </p:txBody>
      </p:sp>
      <p:sp>
        <p:nvSpPr>
          <p:cNvPr id="9" name="TextBox 12">
            <a:extLst>
              <a:ext uri="{FF2B5EF4-FFF2-40B4-BE49-F238E27FC236}">
                <a16:creationId xmlns:a16="http://schemas.microsoft.com/office/drawing/2014/main" id="{2ACAE056-AF12-4915-8876-B724B9781EC2}"/>
              </a:ext>
            </a:extLst>
          </p:cNvPr>
          <p:cNvSpPr txBox="1"/>
          <p:nvPr/>
        </p:nvSpPr>
        <p:spPr>
          <a:xfrm>
            <a:off x="8351" y="9873826"/>
            <a:ext cx="3878936" cy="413174"/>
          </a:xfrm>
          <a:prstGeom prst="rect">
            <a:avLst/>
          </a:prstGeom>
        </p:spPr>
        <p:txBody>
          <a:bodyPr lIns="0" tIns="0" rIns="0" bIns="0" rtlCol="0" anchor="t">
            <a:spAutoFit/>
          </a:bodyPr>
          <a:lstStyle/>
          <a:p>
            <a:pPr algn="ctr">
              <a:lnSpc>
                <a:spcPts val="3360"/>
              </a:lnSpc>
            </a:pPr>
            <a:r>
              <a:rPr lang="en-US" sz="2400" dirty="0">
                <a:solidFill>
                  <a:srgbClr val="2A2A2A"/>
                </a:solidFill>
                <a:latin typeface="Cormorant Garamond Medium"/>
              </a:rPr>
              <a:t>CHILD USA Copyright © 2020</a:t>
            </a:r>
          </a:p>
        </p:txBody>
      </p:sp>
      <p:pic>
        <p:nvPicPr>
          <p:cNvPr id="16" name="Picture 15">
            <a:extLst>
              <a:ext uri="{FF2B5EF4-FFF2-40B4-BE49-F238E27FC236}">
                <a16:creationId xmlns:a16="http://schemas.microsoft.com/office/drawing/2014/main" id="{B2B4673E-72FF-407B-A759-31B86D04C8E5}"/>
              </a:ext>
            </a:extLst>
          </p:cNvPr>
          <p:cNvPicPr>
            <a:picLocks noChangeAspect="1"/>
          </p:cNvPicPr>
          <p:nvPr/>
        </p:nvPicPr>
        <p:blipFill rotWithShape="1">
          <a:blip r:embed="rId3"/>
          <a:srcRect l="44477" t="23862" r="47531"/>
          <a:stretch/>
        </p:blipFill>
        <p:spPr>
          <a:xfrm rot="5400000">
            <a:off x="8184297" y="-8374795"/>
            <a:ext cx="1919407" cy="18287999"/>
          </a:xfrm>
          <a:prstGeom prst="rect">
            <a:avLst/>
          </a:prstGeom>
        </p:spPr>
      </p:pic>
      <p:pic>
        <p:nvPicPr>
          <p:cNvPr id="18" name="Picture 3">
            <a:extLst>
              <a:ext uri="{FF2B5EF4-FFF2-40B4-BE49-F238E27FC236}">
                <a16:creationId xmlns:a16="http://schemas.microsoft.com/office/drawing/2014/main" id="{9750D99A-6DB3-44E3-BEAB-376678DE9BFC}"/>
              </a:ext>
            </a:extLst>
          </p:cNvPr>
          <p:cNvPicPr>
            <a:picLocks noChangeAspect="1"/>
          </p:cNvPicPr>
          <p:nvPr/>
        </p:nvPicPr>
        <p:blipFill>
          <a:blip r:embed="rId4"/>
          <a:srcRect t="31935" b="30612"/>
          <a:stretch>
            <a:fillRect/>
          </a:stretch>
        </p:blipFill>
        <p:spPr>
          <a:xfrm>
            <a:off x="5783859" y="114300"/>
            <a:ext cx="6720281" cy="1415760"/>
          </a:xfrm>
          <a:prstGeom prst="rect">
            <a:avLst/>
          </a:prstGeom>
        </p:spPr>
      </p:pic>
      <p:pic>
        <p:nvPicPr>
          <p:cNvPr id="5" name="Picture 4" descr="Chart&#10;&#10;Description automatically generated">
            <a:extLst>
              <a:ext uri="{FF2B5EF4-FFF2-40B4-BE49-F238E27FC236}">
                <a16:creationId xmlns:a16="http://schemas.microsoft.com/office/drawing/2014/main" id="{351FF4F4-EFD3-984D-AABA-2633AA29325C}"/>
              </a:ext>
            </a:extLst>
          </p:cNvPr>
          <p:cNvPicPr>
            <a:picLocks noChangeAspect="1"/>
          </p:cNvPicPr>
          <p:nvPr/>
        </p:nvPicPr>
        <p:blipFill rotWithShape="1">
          <a:blip r:embed="rId5">
            <a:extLst>
              <a:ext uri="{28A0092B-C50C-407E-A947-70E740481C1C}">
                <a14:useLocalDpi xmlns:a14="http://schemas.microsoft.com/office/drawing/2010/main" val="0"/>
              </a:ext>
            </a:extLst>
          </a:blip>
          <a:srcRect l="2038" t="2547" r="533" b="1698"/>
          <a:stretch/>
        </p:blipFill>
        <p:spPr>
          <a:xfrm>
            <a:off x="1371600" y="1848246"/>
            <a:ext cx="15782922" cy="7861792"/>
          </a:xfrm>
          <a:prstGeom prst="rect">
            <a:avLst/>
          </a:prstGeom>
        </p:spPr>
      </p:pic>
    </p:spTree>
    <p:extLst>
      <p:ext uri="{BB962C8B-B14F-4D97-AF65-F5344CB8AC3E}">
        <p14:creationId xmlns:p14="http://schemas.microsoft.com/office/powerpoint/2010/main" val="1722728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BB84CA27-3596-1046-A1D3-C4A1989833E4}"/>
              </a:ext>
            </a:extLst>
          </p:cNvPr>
          <p:cNvPicPr>
            <a:picLocks noChangeAspect="1"/>
          </p:cNvPicPr>
          <p:nvPr/>
        </p:nvPicPr>
        <p:blipFill rotWithShape="1">
          <a:blip r:embed="rId3">
            <a:extLst>
              <a:ext uri="{28A0092B-C50C-407E-A947-70E740481C1C}">
                <a14:useLocalDpi xmlns:a14="http://schemas.microsoft.com/office/drawing/2010/main" val="0"/>
              </a:ext>
            </a:extLst>
          </a:blip>
          <a:srcRect l="1820" t="16562" r="1805" b="17759"/>
          <a:stretch/>
        </p:blipFill>
        <p:spPr>
          <a:xfrm>
            <a:off x="1335155" y="2011059"/>
            <a:ext cx="15678555" cy="7862767"/>
          </a:xfrm>
          <a:prstGeom prst="rect">
            <a:avLst/>
          </a:prstGeom>
        </p:spPr>
      </p:pic>
      <p:sp>
        <p:nvSpPr>
          <p:cNvPr id="7" name="TextBox 11">
            <a:extLst>
              <a:ext uri="{FF2B5EF4-FFF2-40B4-BE49-F238E27FC236}">
                <a16:creationId xmlns:a16="http://schemas.microsoft.com/office/drawing/2014/main" id="{474A8946-940E-4724-98C1-37DF04C9B09B}"/>
              </a:ext>
            </a:extLst>
          </p:cNvPr>
          <p:cNvSpPr txBox="1"/>
          <p:nvPr/>
        </p:nvSpPr>
        <p:spPr>
          <a:xfrm>
            <a:off x="15809894" y="9710038"/>
            <a:ext cx="2630506" cy="615062"/>
          </a:xfrm>
          <a:prstGeom prst="rect">
            <a:avLst/>
          </a:prstGeom>
        </p:spPr>
        <p:txBody>
          <a:bodyPr lIns="0" tIns="0" rIns="0" bIns="0" rtlCol="0" anchor="t">
            <a:spAutoFit/>
          </a:bodyPr>
          <a:lstStyle/>
          <a:p>
            <a:pPr algn="ctr">
              <a:lnSpc>
                <a:spcPts val="5040"/>
              </a:lnSpc>
            </a:pPr>
            <a:r>
              <a:rPr lang="en-US" sz="3600" dirty="0">
                <a:solidFill>
                  <a:srgbClr val="2A2A2A"/>
                </a:solidFill>
                <a:latin typeface="Cormorant Garamond Medium"/>
              </a:rPr>
              <a:t>childusa.org</a:t>
            </a:r>
          </a:p>
        </p:txBody>
      </p:sp>
      <p:sp>
        <p:nvSpPr>
          <p:cNvPr id="9" name="TextBox 12">
            <a:extLst>
              <a:ext uri="{FF2B5EF4-FFF2-40B4-BE49-F238E27FC236}">
                <a16:creationId xmlns:a16="http://schemas.microsoft.com/office/drawing/2014/main" id="{2ACAE056-AF12-4915-8876-B724B9781EC2}"/>
              </a:ext>
            </a:extLst>
          </p:cNvPr>
          <p:cNvSpPr txBox="1"/>
          <p:nvPr/>
        </p:nvSpPr>
        <p:spPr>
          <a:xfrm>
            <a:off x="8351" y="9873826"/>
            <a:ext cx="3878936" cy="413174"/>
          </a:xfrm>
          <a:prstGeom prst="rect">
            <a:avLst/>
          </a:prstGeom>
        </p:spPr>
        <p:txBody>
          <a:bodyPr lIns="0" tIns="0" rIns="0" bIns="0" rtlCol="0" anchor="t">
            <a:spAutoFit/>
          </a:bodyPr>
          <a:lstStyle/>
          <a:p>
            <a:pPr algn="ctr">
              <a:lnSpc>
                <a:spcPts val="3360"/>
              </a:lnSpc>
            </a:pPr>
            <a:r>
              <a:rPr lang="en-US" sz="2400" dirty="0">
                <a:solidFill>
                  <a:srgbClr val="2A2A2A"/>
                </a:solidFill>
                <a:latin typeface="Cormorant Garamond Medium"/>
              </a:rPr>
              <a:t>CHILD USA Copyright © 2020</a:t>
            </a:r>
          </a:p>
        </p:txBody>
      </p:sp>
      <p:pic>
        <p:nvPicPr>
          <p:cNvPr id="16" name="Picture 15">
            <a:extLst>
              <a:ext uri="{FF2B5EF4-FFF2-40B4-BE49-F238E27FC236}">
                <a16:creationId xmlns:a16="http://schemas.microsoft.com/office/drawing/2014/main" id="{B2B4673E-72FF-407B-A759-31B86D04C8E5}"/>
              </a:ext>
            </a:extLst>
          </p:cNvPr>
          <p:cNvPicPr>
            <a:picLocks noChangeAspect="1"/>
          </p:cNvPicPr>
          <p:nvPr/>
        </p:nvPicPr>
        <p:blipFill rotWithShape="1">
          <a:blip r:embed="rId4"/>
          <a:srcRect l="44477" t="23862" r="47531"/>
          <a:stretch/>
        </p:blipFill>
        <p:spPr>
          <a:xfrm rot="5400000">
            <a:off x="8184297" y="-8374795"/>
            <a:ext cx="1919407" cy="18287999"/>
          </a:xfrm>
          <a:prstGeom prst="rect">
            <a:avLst/>
          </a:prstGeom>
        </p:spPr>
      </p:pic>
      <p:pic>
        <p:nvPicPr>
          <p:cNvPr id="18" name="Picture 3">
            <a:extLst>
              <a:ext uri="{FF2B5EF4-FFF2-40B4-BE49-F238E27FC236}">
                <a16:creationId xmlns:a16="http://schemas.microsoft.com/office/drawing/2014/main" id="{9750D99A-6DB3-44E3-BEAB-376678DE9BFC}"/>
              </a:ext>
            </a:extLst>
          </p:cNvPr>
          <p:cNvPicPr>
            <a:picLocks noChangeAspect="1"/>
          </p:cNvPicPr>
          <p:nvPr/>
        </p:nvPicPr>
        <p:blipFill>
          <a:blip r:embed="rId5"/>
          <a:srcRect t="31935" b="30612"/>
          <a:stretch>
            <a:fillRect/>
          </a:stretch>
        </p:blipFill>
        <p:spPr>
          <a:xfrm>
            <a:off x="5783859" y="114300"/>
            <a:ext cx="6720281" cy="1415760"/>
          </a:xfrm>
          <a:prstGeom prst="rect">
            <a:avLst/>
          </a:prstGeom>
        </p:spPr>
      </p:pic>
      <p:pic>
        <p:nvPicPr>
          <p:cNvPr id="10" name="Picture 9" descr="Chart&#10;&#10;Description automatically generated">
            <a:extLst>
              <a:ext uri="{FF2B5EF4-FFF2-40B4-BE49-F238E27FC236}">
                <a16:creationId xmlns:a16="http://schemas.microsoft.com/office/drawing/2014/main" id="{7C42AB19-F71F-484F-A0F7-FA768180B538}"/>
              </a:ext>
            </a:extLst>
          </p:cNvPr>
          <p:cNvPicPr>
            <a:picLocks noChangeAspect="1"/>
          </p:cNvPicPr>
          <p:nvPr/>
        </p:nvPicPr>
        <p:blipFill rotWithShape="1">
          <a:blip r:embed="rId3">
            <a:extLst>
              <a:ext uri="{28A0092B-C50C-407E-A947-70E740481C1C}">
                <a14:useLocalDpi xmlns:a14="http://schemas.microsoft.com/office/drawing/2010/main" val="0"/>
              </a:ext>
            </a:extLst>
          </a:blip>
          <a:srcRect l="1820" t="2033" r="1805" b="89263"/>
          <a:stretch/>
        </p:blipFill>
        <p:spPr>
          <a:xfrm>
            <a:off x="2267821" y="2324100"/>
            <a:ext cx="13542073" cy="899992"/>
          </a:xfrm>
          <a:prstGeom prst="rect">
            <a:avLst/>
          </a:prstGeom>
        </p:spPr>
      </p:pic>
    </p:spTree>
    <p:extLst>
      <p:ext uri="{BB962C8B-B14F-4D97-AF65-F5344CB8AC3E}">
        <p14:creationId xmlns:p14="http://schemas.microsoft.com/office/powerpoint/2010/main" val="2510858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80996" t="27914" r="10590" b="32612"/>
          <a:stretch>
            <a:fillRect/>
          </a:stretch>
        </p:blipFill>
        <p:spPr>
          <a:xfrm rot="5400000">
            <a:off x="13060017" y="694083"/>
            <a:ext cx="1378226" cy="6467061"/>
          </a:xfrm>
          <a:prstGeom prst="rect">
            <a:avLst/>
          </a:prstGeom>
        </p:spPr>
      </p:pic>
      <p:pic>
        <p:nvPicPr>
          <p:cNvPr id="4" name="Picture 4"/>
          <p:cNvPicPr>
            <a:picLocks noChangeAspect="1"/>
          </p:cNvPicPr>
          <p:nvPr/>
        </p:nvPicPr>
        <p:blipFill>
          <a:blip r:embed="rId4"/>
          <a:srcRect/>
          <a:stretch>
            <a:fillRect/>
          </a:stretch>
        </p:blipFill>
        <p:spPr>
          <a:xfrm>
            <a:off x="4955835" y="-1302937"/>
            <a:ext cx="9214087" cy="5182924"/>
          </a:xfrm>
          <a:prstGeom prst="rect">
            <a:avLst/>
          </a:prstGeom>
        </p:spPr>
      </p:pic>
      <p:pic>
        <p:nvPicPr>
          <p:cNvPr id="5" name="Picture 5"/>
          <p:cNvPicPr>
            <a:picLocks noChangeAspect="1"/>
          </p:cNvPicPr>
          <p:nvPr/>
        </p:nvPicPr>
        <p:blipFill rotWithShape="1">
          <a:blip r:embed="rId5"/>
          <a:srcRect t="21709" b="29566"/>
          <a:stretch/>
        </p:blipFill>
        <p:spPr>
          <a:xfrm>
            <a:off x="0" y="6226423"/>
            <a:ext cx="18288000" cy="6003678"/>
          </a:xfrm>
          <a:prstGeom prst="rect">
            <a:avLst/>
          </a:prstGeom>
        </p:spPr>
      </p:pic>
      <p:sp>
        <p:nvSpPr>
          <p:cNvPr id="6" name="TextBox 6"/>
          <p:cNvSpPr txBox="1"/>
          <p:nvPr/>
        </p:nvSpPr>
        <p:spPr>
          <a:xfrm>
            <a:off x="10260520" y="3466750"/>
            <a:ext cx="6977219" cy="826475"/>
          </a:xfrm>
          <a:prstGeom prst="rect">
            <a:avLst/>
          </a:prstGeom>
        </p:spPr>
        <p:txBody>
          <a:bodyPr lIns="0" tIns="0" rIns="0" bIns="0" rtlCol="0" anchor="t">
            <a:spAutoFit/>
          </a:bodyPr>
          <a:lstStyle/>
          <a:p>
            <a:pPr algn="ctr">
              <a:lnSpc>
                <a:spcPts val="6720"/>
              </a:lnSpc>
            </a:pPr>
            <a:r>
              <a:rPr lang="en-US" sz="4800" dirty="0">
                <a:solidFill>
                  <a:srgbClr val="2A2A2A"/>
                </a:solidFill>
                <a:latin typeface="Cormorant Garamond Medium"/>
              </a:rPr>
              <a:t>www.childusa.org</a:t>
            </a:r>
          </a:p>
        </p:txBody>
      </p:sp>
      <p:sp>
        <p:nvSpPr>
          <p:cNvPr id="7" name="TextBox 7"/>
          <p:cNvSpPr txBox="1"/>
          <p:nvPr/>
        </p:nvSpPr>
        <p:spPr>
          <a:xfrm>
            <a:off x="730292" y="2909170"/>
            <a:ext cx="8482403" cy="2234330"/>
          </a:xfrm>
          <a:prstGeom prst="rect">
            <a:avLst/>
          </a:prstGeom>
        </p:spPr>
        <p:txBody>
          <a:bodyPr lIns="0" tIns="0" rIns="0" bIns="0" rtlCol="0" anchor="t">
            <a:spAutoFit/>
          </a:bodyPr>
          <a:lstStyle/>
          <a:p>
            <a:pPr algn="ctr">
              <a:lnSpc>
                <a:spcPts val="5897"/>
              </a:lnSpc>
            </a:pPr>
            <a:r>
              <a:rPr lang="en-US" sz="4212" dirty="0">
                <a:solidFill>
                  <a:srgbClr val="2A2A2A"/>
                </a:solidFill>
                <a:latin typeface="Cormorant Garamond Medium Bold"/>
              </a:rPr>
              <a:t>Visit our website for the most up-to-date information on SOL reform and CSA legal changes.</a:t>
            </a:r>
          </a:p>
        </p:txBody>
      </p:sp>
      <p:sp>
        <p:nvSpPr>
          <p:cNvPr id="8" name="TextBox 8"/>
          <p:cNvSpPr txBox="1"/>
          <p:nvPr/>
        </p:nvSpPr>
        <p:spPr>
          <a:xfrm>
            <a:off x="163387" y="9680414"/>
            <a:ext cx="3878936" cy="413174"/>
          </a:xfrm>
          <a:prstGeom prst="rect">
            <a:avLst/>
          </a:prstGeom>
        </p:spPr>
        <p:txBody>
          <a:bodyPr lIns="0" tIns="0" rIns="0" bIns="0" rtlCol="0" anchor="t">
            <a:spAutoFit/>
          </a:bodyPr>
          <a:lstStyle/>
          <a:p>
            <a:pPr algn="ctr">
              <a:lnSpc>
                <a:spcPts val="3360"/>
              </a:lnSpc>
            </a:pPr>
            <a:r>
              <a:rPr lang="en-US" sz="2400">
                <a:solidFill>
                  <a:srgbClr val="FFFFFF"/>
                </a:solidFill>
                <a:latin typeface="Cormorant Garamond Medium"/>
              </a:rPr>
              <a:t>CHILD USA Copyright © 2020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7C9745-A46A-4AC8-A580-6A269BDD13B9}"/>
              </a:ext>
            </a:extLst>
          </p:cNvPr>
          <p:cNvPicPr>
            <a:picLocks noChangeAspect="1"/>
          </p:cNvPicPr>
          <p:nvPr/>
        </p:nvPicPr>
        <p:blipFill rotWithShape="1">
          <a:blip r:embed="rId2"/>
          <a:srcRect l="8519" t="-1" r="7405" b="2"/>
          <a:stretch/>
        </p:blipFill>
        <p:spPr>
          <a:xfrm>
            <a:off x="2268697" y="1728908"/>
            <a:ext cx="13750605" cy="8207471"/>
          </a:xfrm>
          <a:prstGeom prst="rect">
            <a:avLst/>
          </a:prstGeom>
        </p:spPr>
      </p:pic>
      <p:sp>
        <p:nvSpPr>
          <p:cNvPr id="2" name="TextBox 11">
            <a:extLst>
              <a:ext uri="{FF2B5EF4-FFF2-40B4-BE49-F238E27FC236}">
                <a16:creationId xmlns:a16="http://schemas.microsoft.com/office/drawing/2014/main" id="{03DCAB76-F7C4-40DE-A8CF-E67AF390E183}"/>
              </a:ext>
            </a:extLst>
          </p:cNvPr>
          <p:cNvSpPr txBox="1"/>
          <p:nvPr/>
        </p:nvSpPr>
        <p:spPr>
          <a:xfrm>
            <a:off x="15809894" y="9710038"/>
            <a:ext cx="2630506" cy="615062"/>
          </a:xfrm>
          <a:prstGeom prst="rect">
            <a:avLst/>
          </a:prstGeom>
        </p:spPr>
        <p:txBody>
          <a:bodyPr lIns="0" tIns="0" rIns="0" bIns="0" rtlCol="0" anchor="t">
            <a:spAutoFit/>
          </a:bodyPr>
          <a:lstStyle/>
          <a:p>
            <a:pPr algn="ctr">
              <a:lnSpc>
                <a:spcPts val="5040"/>
              </a:lnSpc>
            </a:pPr>
            <a:r>
              <a:rPr lang="en-US" sz="3600" dirty="0">
                <a:solidFill>
                  <a:srgbClr val="2A2A2A"/>
                </a:solidFill>
                <a:latin typeface="Cormorant Garamond Medium"/>
              </a:rPr>
              <a:t>childusa.org</a:t>
            </a:r>
          </a:p>
        </p:txBody>
      </p:sp>
      <p:sp>
        <p:nvSpPr>
          <p:cNvPr id="3" name="TextBox 12">
            <a:extLst>
              <a:ext uri="{FF2B5EF4-FFF2-40B4-BE49-F238E27FC236}">
                <a16:creationId xmlns:a16="http://schemas.microsoft.com/office/drawing/2014/main" id="{02F56895-5628-41F6-B10F-8AED67381AC8}"/>
              </a:ext>
            </a:extLst>
          </p:cNvPr>
          <p:cNvSpPr txBox="1"/>
          <p:nvPr/>
        </p:nvSpPr>
        <p:spPr>
          <a:xfrm>
            <a:off x="8351" y="9873826"/>
            <a:ext cx="3878936" cy="413174"/>
          </a:xfrm>
          <a:prstGeom prst="rect">
            <a:avLst/>
          </a:prstGeom>
        </p:spPr>
        <p:txBody>
          <a:bodyPr lIns="0" tIns="0" rIns="0" bIns="0" rtlCol="0" anchor="t">
            <a:spAutoFit/>
          </a:bodyPr>
          <a:lstStyle/>
          <a:p>
            <a:pPr algn="ctr">
              <a:lnSpc>
                <a:spcPts val="3360"/>
              </a:lnSpc>
            </a:pPr>
            <a:r>
              <a:rPr lang="en-US" sz="2400" dirty="0">
                <a:solidFill>
                  <a:srgbClr val="2A2A2A"/>
                </a:solidFill>
                <a:latin typeface="Cormorant Garamond Medium"/>
              </a:rPr>
              <a:t>CHILD USA Copyright © 2020</a:t>
            </a:r>
          </a:p>
        </p:txBody>
      </p:sp>
      <p:pic>
        <p:nvPicPr>
          <p:cNvPr id="5" name="Picture 4">
            <a:extLst>
              <a:ext uri="{FF2B5EF4-FFF2-40B4-BE49-F238E27FC236}">
                <a16:creationId xmlns:a16="http://schemas.microsoft.com/office/drawing/2014/main" id="{4D69D586-B522-487B-A270-BFA8615C79F2}"/>
              </a:ext>
            </a:extLst>
          </p:cNvPr>
          <p:cNvPicPr>
            <a:picLocks noChangeAspect="1"/>
          </p:cNvPicPr>
          <p:nvPr/>
        </p:nvPicPr>
        <p:blipFill rotWithShape="1">
          <a:blip r:embed="rId3"/>
          <a:srcRect l="44477" t="23862" r="47531"/>
          <a:stretch/>
        </p:blipFill>
        <p:spPr>
          <a:xfrm rot="5400000">
            <a:off x="8184297" y="-8374795"/>
            <a:ext cx="1919407" cy="18287999"/>
          </a:xfrm>
          <a:prstGeom prst="rect">
            <a:avLst/>
          </a:prstGeom>
        </p:spPr>
      </p:pic>
      <p:pic>
        <p:nvPicPr>
          <p:cNvPr id="9" name="Picture 3">
            <a:extLst>
              <a:ext uri="{FF2B5EF4-FFF2-40B4-BE49-F238E27FC236}">
                <a16:creationId xmlns:a16="http://schemas.microsoft.com/office/drawing/2014/main" id="{2C53A668-177A-4C40-BC04-8578C4B5920E}"/>
              </a:ext>
            </a:extLst>
          </p:cNvPr>
          <p:cNvPicPr>
            <a:picLocks noChangeAspect="1"/>
          </p:cNvPicPr>
          <p:nvPr/>
        </p:nvPicPr>
        <p:blipFill>
          <a:blip r:embed="rId4"/>
          <a:srcRect t="31935" b="30612"/>
          <a:stretch>
            <a:fillRect/>
          </a:stretch>
        </p:blipFill>
        <p:spPr>
          <a:xfrm>
            <a:off x="5783859" y="114300"/>
            <a:ext cx="6720281" cy="1415760"/>
          </a:xfrm>
          <a:prstGeom prst="rect">
            <a:avLst/>
          </a:prstGeom>
        </p:spPr>
      </p:pic>
    </p:spTree>
    <p:extLst>
      <p:ext uri="{BB962C8B-B14F-4D97-AF65-F5344CB8AC3E}">
        <p14:creationId xmlns:p14="http://schemas.microsoft.com/office/powerpoint/2010/main" val="2538191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474A8946-940E-4724-98C1-37DF04C9B09B}"/>
              </a:ext>
            </a:extLst>
          </p:cNvPr>
          <p:cNvSpPr txBox="1"/>
          <p:nvPr/>
        </p:nvSpPr>
        <p:spPr>
          <a:xfrm>
            <a:off x="15809894" y="9710038"/>
            <a:ext cx="2630506" cy="615062"/>
          </a:xfrm>
          <a:prstGeom prst="rect">
            <a:avLst/>
          </a:prstGeom>
        </p:spPr>
        <p:txBody>
          <a:bodyPr lIns="0" tIns="0" rIns="0" bIns="0" rtlCol="0" anchor="t">
            <a:spAutoFit/>
          </a:bodyPr>
          <a:lstStyle/>
          <a:p>
            <a:pPr algn="ctr">
              <a:lnSpc>
                <a:spcPts val="5040"/>
              </a:lnSpc>
            </a:pPr>
            <a:r>
              <a:rPr lang="en-US" sz="3600" dirty="0">
                <a:solidFill>
                  <a:srgbClr val="2A2A2A"/>
                </a:solidFill>
                <a:latin typeface="Cormorant Garamond Medium"/>
              </a:rPr>
              <a:t>childusa.org</a:t>
            </a:r>
          </a:p>
        </p:txBody>
      </p:sp>
      <p:sp>
        <p:nvSpPr>
          <p:cNvPr id="9" name="TextBox 12">
            <a:extLst>
              <a:ext uri="{FF2B5EF4-FFF2-40B4-BE49-F238E27FC236}">
                <a16:creationId xmlns:a16="http://schemas.microsoft.com/office/drawing/2014/main" id="{2ACAE056-AF12-4915-8876-B724B9781EC2}"/>
              </a:ext>
            </a:extLst>
          </p:cNvPr>
          <p:cNvSpPr txBox="1"/>
          <p:nvPr/>
        </p:nvSpPr>
        <p:spPr>
          <a:xfrm>
            <a:off x="8351" y="9873826"/>
            <a:ext cx="3878936" cy="413174"/>
          </a:xfrm>
          <a:prstGeom prst="rect">
            <a:avLst/>
          </a:prstGeom>
        </p:spPr>
        <p:txBody>
          <a:bodyPr lIns="0" tIns="0" rIns="0" bIns="0" rtlCol="0" anchor="t">
            <a:spAutoFit/>
          </a:bodyPr>
          <a:lstStyle/>
          <a:p>
            <a:pPr algn="ctr">
              <a:lnSpc>
                <a:spcPts val="3360"/>
              </a:lnSpc>
            </a:pPr>
            <a:r>
              <a:rPr lang="en-US" sz="2400" dirty="0">
                <a:solidFill>
                  <a:srgbClr val="2A2A2A"/>
                </a:solidFill>
                <a:latin typeface="Cormorant Garamond Medium"/>
              </a:rPr>
              <a:t>CHILD USA Copyright © 2020</a:t>
            </a:r>
          </a:p>
        </p:txBody>
      </p:sp>
      <p:sp>
        <p:nvSpPr>
          <p:cNvPr id="8" name="TextBox 7">
            <a:extLst>
              <a:ext uri="{FF2B5EF4-FFF2-40B4-BE49-F238E27FC236}">
                <a16:creationId xmlns:a16="http://schemas.microsoft.com/office/drawing/2014/main" id="{BB6EC04E-44A9-488A-9651-4AD97D3B6DCC}"/>
              </a:ext>
            </a:extLst>
          </p:cNvPr>
          <p:cNvSpPr txBox="1"/>
          <p:nvPr/>
        </p:nvSpPr>
        <p:spPr>
          <a:xfrm>
            <a:off x="1676399" y="2033708"/>
            <a:ext cx="14935200" cy="830997"/>
          </a:xfrm>
          <a:prstGeom prst="rect">
            <a:avLst/>
          </a:prstGeom>
          <a:noFill/>
        </p:spPr>
        <p:txBody>
          <a:bodyPr wrap="square" rtlCol="0">
            <a:spAutoFit/>
          </a:bodyPr>
          <a:lstStyle/>
          <a:p>
            <a:pPr algn="ctr"/>
            <a:r>
              <a:rPr lang="en-US" sz="4800" dirty="0">
                <a:latin typeface="Montserrat Classic Bold" panose="020B0604020202020204" charset="0"/>
              </a:rPr>
              <a:t>Theories of Child Sex Abuse Liability</a:t>
            </a:r>
          </a:p>
        </p:txBody>
      </p:sp>
      <p:sp>
        <p:nvSpPr>
          <p:cNvPr id="12" name="TextBox 10">
            <a:extLst>
              <a:ext uri="{FF2B5EF4-FFF2-40B4-BE49-F238E27FC236}">
                <a16:creationId xmlns:a16="http://schemas.microsoft.com/office/drawing/2014/main" id="{C909DC82-E360-435C-B5EA-81542642156D}"/>
              </a:ext>
            </a:extLst>
          </p:cNvPr>
          <p:cNvSpPr txBox="1"/>
          <p:nvPr/>
        </p:nvSpPr>
        <p:spPr>
          <a:xfrm>
            <a:off x="1295400" y="3098155"/>
            <a:ext cx="16614049" cy="7055393"/>
          </a:xfrm>
          <a:prstGeom prst="rect">
            <a:avLst/>
          </a:prstGeom>
        </p:spPr>
        <p:txBody>
          <a:bodyPr wrap="square" lIns="0" tIns="0" rIns="0" bIns="0" rtlCol="0" anchor="t">
            <a:spAutoFit/>
          </a:bodyPr>
          <a:lstStyle/>
          <a:p>
            <a:pPr marL="457200" indent="-457200">
              <a:lnSpc>
                <a:spcPts val="5012"/>
              </a:lnSpc>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Intentional child sexual abuse causes of action (via an age cap, discovery rule, revival laws, continuing violations tolling doctrine, duress tolling doctrine)</a:t>
            </a:r>
          </a:p>
          <a:p>
            <a:pPr marL="457200" indent="-457200">
              <a:lnSpc>
                <a:spcPts val="5012"/>
              </a:lnSpc>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Negligence/Recklessness (negligence, gross negligence, negligent hiring/administrative negligence, negligent supervision, or negligent retention of an employee, negligent supervision of a child, failure to report, failure to protect/warn)</a:t>
            </a:r>
          </a:p>
          <a:p>
            <a:pPr marL="457200" indent="-457200">
              <a:lnSpc>
                <a:spcPts val="5012"/>
              </a:lnSpc>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Fraudulent Concealment</a:t>
            </a:r>
          </a:p>
          <a:p>
            <a:pPr marL="457200" indent="-457200">
              <a:lnSpc>
                <a:spcPts val="5012"/>
              </a:lnSpc>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Equitable Estoppel</a:t>
            </a:r>
          </a:p>
          <a:p>
            <a:pPr marL="457200" indent="-457200">
              <a:lnSpc>
                <a:spcPts val="5012"/>
              </a:lnSpc>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Breach of Fiduciary Duty</a:t>
            </a:r>
          </a:p>
          <a:p>
            <a:pPr marL="457200" indent="-457200">
              <a:lnSpc>
                <a:spcPts val="5012"/>
              </a:lnSpc>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Civil Conspiracy</a:t>
            </a:r>
          </a:p>
          <a:p>
            <a:pPr marL="457200" indent="-457200">
              <a:lnSpc>
                <a:spcPts val="5012"/>
              </a:lnSpc>
              <a:buFont typeface="Arial" panose="020B0604020202020204" pitchFamily="34" charset="0"/>
              <a:buChar char="•"/>
            </a:pPr>
            <a:r>
              <a:rPr lang="en-US" sz="3200" dirty="0" err="1">
                <a:latin typeface="Times New Roman" panose="02020603050405020304" pitchFamily="18" charset="0"/>
                <a:cs typeface="Times New Roman" panose="02020603050405020304" pitchFamily="18" charset="0"/>
              </a:rPr>
              <a:t>Respondeat</a:t>
            </a:r>
            <a:r>
              <a:rPr lang="en-US" sz="3200" dirty="0">
                <a:latin typeface="Times New Roman" panose="02020603050405020304" pitchFamily="18" charset="0"/>
                <a:cs typeface="Times New Roman" panose="02020603050405020304" pitchFamily="18" charset="0"/>
              </a:rPr>
              <a:t> superior</a:t>
            </a:r>
          </a:p>
          <a:p>
            <a:pPr>
              <a:lnSpc>
                <a:spcPts val="5012"/>
              </a:lnSpc>
            </a:pPr>
            <a:endParaRPr lang="en-US" sz="4800" spc="143"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B2B4673E-72FF-407B-A759-31B86D04C8E5}"/>
              </a:ext>
            </a:extLst>
          </p:cNvPr>
          <p:cNvPicPr>
            <a:picLocks noChangeAspect="1"/>
          </p:cNvPicPr>
          <p:nvPr/>
        </p:nvPicPr>
        <p:blipFill rotWithShape="1">
          <a:blip r:embed="rId3"/>
          <a:srcRect l="44477" t="23862" r="47531"/>
          <a:stretch/>
        </p:blipFill>
        <p:spPr>
          <a:xfrm rot="5400000">
            <a:off x="8184297" y="-8374795"/>
            <a:ext cx="1919407" cy="18287999"/>
          </a:xfrm>
          <a:prstGeom prst="rect">
            <a:avLst/>
          </a:prstGeom>
        </p:spPr>
      </p:pic>
      <p:pic>
        <p:nvPicPr>
          <p:cNvPr id="18" name="Picture 3">
            <a:extLst>
              <a:ext uri="{FF2B5EF4-FFF2-40B4-BE49-F238E27FC236}">
                <a16:creationId xmlns:a16="http://schemas.microsoft.com/office/drawing/2014/main" id="{9750D99A-6DB3-44E3-BEAB-376678DE9BFC}"/>
              </a:ext>
            </a:extLst>
          </p:cNvPr>
          <p:cNvPicPr>
            <a:picLocks noChangeAspect="1"/>
          </p:cNvPicPr>
          <p:nvPr/>
        </p:nvPicPr>
        <p:blipFill>
          <a:blip r:embed="rId4"/>
          <a:srcRect t="31935" b="30612"/>
          <a:stretch>
            <a:fillRect/>
          </a:stretch>
        </p:blipFill>
        <p:spPr>
          <a:xfrm>
            <a:off x="5783859" y="114300"/>
            <a:ext cx="6720281" cy="1415760"/>
          </a:xfrm>
          <a:prstGeom prst="rect">
            <a:avLst/>
          </a:prstGeom>
        </p:spPr>
      </p:pic>
    </p:spTree>
    <p:extLst>
      <p:ext uri="{BB962C8B-B14F-4D97-AF65-F5344CB8AC3E}">
        <p14:creationId xmlns:p14="http://schemas.microsoft.com/office/powerpoint/2010/main" val="4025563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3B137AD-7A47-4571-9A51-8739A5BDD62E}"/>
              </a:ext>
            </a:extLst>
          </p:cNvPr>
          <p:cNvPicPr>
            <a:picLocks noChangeAspect="1"/>
          </p:cNvPicPr>
          <p:nvPr/>
        </p:nvPicPr>
        <p:blipFill rotWithShape="1">
          <a:blip r:embed="rId2"/>
          <a:srcRect l="44477" t="23862" r="47531"/>
          <a:stretch/>
        </p:blipFill>
        <p:spPr>
          <a:xfrm rot="5400000">
            <a:off x="8184297" y="-8374795"/>
            <a:ext cx="1919407" cy="18287999"/>
          </a:xfrm>
          <a:prstGeom prst="rect">
            <a:avLst/>
          </a:prstGeom>
        </p:spPr>
      </p:pic>
      <p:pic>
        <p:nvPicPr>
          <p:cNvPr id="5" name="Picture 3">
            <a:extLst>
              <a:ext uri="{FF2B5EF4-FFF2-40B4-BE49-F238E27FC236}">
                <a16:creationId xmlns:a16="http://schemas.microsoft.com/office/drawing/2014/main" id="{F59CDD19-C133-4C55-90BD-2137908EDDB4}"/>
              </a:ext>
            </a:extLst>
          </p:cNvPr>
          <p:cNvPicPr>
            <a:picLocks noChangeAspect="1"/>
          </p:cNvPicPr>
          <p:nvPr/>
        </p:nvPicPr>
        <p:blipFill>
          <a:blip r:embed="rId3"/>
          <a:srcRect t="31935" b="30612"/>
          <a:stretch>
            <a:fillRect/>
          </a:stretch>
        </p:blipFill>
        <p:spPr>
          <a:xfrm>
            <a:off x="5783859" y="114300"/>
            <a:ext cx="6720281" cy="1415760"/>
          </a:xfrm>
          <a:prstGeom prst="rect">
            <a:avLst/>
          </a:prstGeom>
        </p:spPr>
      </p:pic>
      <p:pic>
        <p:nvPicPr>
          <p:cNvPr id="6" name="Picture 5" descr="Text, letter&#10;&#10;Description automatically generated">
            <a:extLst>
              <a:ext uri="{FF2B5EF4-FFF2-40B4-BE49-F238E27FC236}">
                <a16:creationId xmlns:a16="http://schemas.microsoft.com/office/drawing/2014/main" id="{97E5756E-17B4-4B57-A57D-409099B307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728908"/>
            <a:ext cx="14968272" cy="7981130"/>
          </a:xfrm>
          <a:prstGeom prst="rect">
            <a:avLst/>
          </a:prstGeom>
        </p:spPr>
      </p:pic>
      <p:sp>
        <p:nvSpPr>
          <p:cNvPr id="7" name="TextBox 11">
            <a:extLst>
              <a:ext uri="{FF2B5EF4-FFF2-40B4-BE49-F238E27FC236}">
                <a16:creationId xmlns:a16="http://schemas.microsoft.com/office/drawing/2014/main" id="{474A8946-940E-4724-98C1-37DF04C9B09B}"/>
              </a:ext>
            </a:extLst>
          </p:cNvPr>
          <p:cNvSpPr txBox="1"/>
          <p:nvPr/>
        </p:nvSpPr>
        <p:spPr>
          <a:xfrm>
            <a:off x="15809894" y="9710038"/>
            <a:ext cx="2630506" cy="615062"/>
          </a:xfrm>
          <a:prstGeom prst="rect">
            <a:avLst/>
          </a:prstGeom>
        </p:spPr>
        <p:txBody>
          <a:bodyPr lIns="0" tIns="0" rIns="0" bIns="0" rtlCol="0" anchor="t">
            <a:spAutoFit/>
          </a:bodyPr>
          <a:lstStyle/>
          <a:p>
            <a:pPr algn="ctr">
              <a:lnSpc>
                <a:spcPts val="5040"/>
              </a:lnSpc>
            </a:pPr>
            <a:r>
              <a:rPr lang="en-US" sz="3600" dirty="0">
                <a:solidFill>
                  <a:srgbClr val="2A2A2A"/>
                </a:solidFill>
                <a:latin typeface="Cormorant Garamond Medium"/>
              </a:rPr>
              <a:t>childusa.org</a:t>
            </a:r>
          </a:p>
        </p:txBody>
      </p:sp>
      <p:sp>
        <p:nvSpPr>
          <p:cNvPr id="9" name="TextBox 12">
            <a:extLst>
              <a:ext uri="{FF2B5EF4-FFF2-40B4-BE49-F238E27FC236}">
                <a16:creationId xmlns:a16="http://schemas.microsoft.com/office/drawing/2014/main" id="{2ACAE056-AF12-4915-8876-B724B9781EC2}"/>
              </a:ext>
            </a:extLst>
          </p:cNvPr>
          <p:cNvSpPr txBox="1"/>
          <p:nvPr/>
        </p:nvSpPr>
        <p:spPr>
          <a:xfrm>
            <a:off x="8351" y="9873826"/>
            <a:ext cx="3878936" cy="413174"/>
          </a:xfrm>
          <a:prstGeom prst="rect">
            <a:avLst/>
          </a:prstGeom>
        </p:spPr>
        <p:txBody>
          <a:bodyPr lIns="0" tIns="0" rIns="0" bIns="0" rtlCol="0" anchor="t">
            <a:spAutoFit/>
          </a:bodyPr>
          <a:lstStyle/>
          <a:p>
            <a:pPr algn="ctr">
              <a:lnSpc>
                <a:spcPts val="3360"/>
              </a:lnSpc>
            </a:pPr>
            <a:r>
              <a:rPr lang="en-US" sz="2400" dirty="0">
                <a:solidFill>
                  <a:srgbClr val="2A2A2A"/>
                </a:solidFill>
                <a:latin typeface="Cormorant Garamond Medium"/>
              </a:rPr>
              <a:t>CHILD USA Copyright © 2020</a:t>
            </a:r>
          </a:p>
        </p:txBody>
      </p:sp>
    </p:spTree>
    <p:extLst>
      <p:ext uri="{BB962C8B-B14F-4D97-AF65-F5344CB8AC3E}">
        <p14:creationId xmlns:p14="http://schemas.microsoft.com/office/powerpoint/2010/main" val="2546818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474A8946-940E-4724-98C1-37DF04C9B09B}"/>
              </a:ext>
            </a:extLst>
          </p:cNvPr>
          <p:cNvSpPr txBox="1"/>
          <p:nvPr/>
        </p:nvSpPr>
        <p:spPr>
          <a:xfrm>
            <a:off x="15809894" y="9710038"/>
            <a:ext cx="2630506" cy="615062"/>
          </a:xfrm>
          <a:prstGeom prst="rect">
            <a:avLst/>
          </a:prstGeom>
        </p:spPr>
        <p:txBody>
          <a:bodyPr lIns="0" tIns="0" rIns="0" bIns="0" rtlCol="0" anchor="t">
            <a:spAutoFit/>
          </a:bodyPr>
          <a:lstStyle/>
          <a:p>
            <a:pPr algn="ctr">
              <a:lnSpc>
                <a:spcPts val="5040"/>
              </a:lnSpc>
            </a:pPr>
            <a:r>
              <a:rPr lang="en-US" sz="3600" dirty="0">
                <a:solidFill>
                  <a:srgbClr val="2A2A2A"/>
                </a:solidFill>
                <a:latin typeface="Cormorant Garamond Medium"/>
              </a:rPr>
              <a:t>childusa.org</a:t>
            </a:r>
          </a:p>
        </p:txBody>
      </p:sp>
      <p:sp>
        <p:nvSpPr>
          <p:cNvPr id="9" name="TextBox 12">
            <a:extLst>
              <a:ext uri="{FF2B5EF4-FFF2-40B4-BE49-F238E27FC236}">
                <a16:creationId xmlns:a16="http://schemas.microsoft.com/office/drawing/2014/main" id="{2ACAE056-AF12-4915-8876-B724B9781EC2}"/>
              </a:ext>
            </a:extLst>
          </p:cNvPr>
          <p:cNvSpPr txBox="1"/>
          <p:nvPr/>
        </p:nvSpPr>
        <p:spPr>
          <a:xfrm>
            <a:off x="8351" y="9873826"/>
            <a:ext cx="3878936" cy="413174"/>
          </a:xfrm>
          <a:prstGeom prst="rect">
            <a:avLst/>
          </a:prstGeom>
        </p:spPr>
        <p:txBody>
          <a:bodyPr lIns="0" tIns="0" rIns="0" bIns="0" rtlCol="0" anchor="t">
            <a:spAutoFit/>
          </a:bodyPr>
          <a:lstStyle/>
          <a:p>
            <a:pPr algn="ctr">
              <a:lnSpc>
                <a:spcPts val="3360"/>
              </a:lnSpc>
            </a:pPr>
            <a:r>
              <a:rPr lang="en-US" sz="2400" dirty="0">
                <a:solidFill>
                  <a:srgbClr val="2A2A2A"/>
                </a:solidFill>
                <a:latin typeface="Cormorant Garamond Medium"/>
              </a:rPr>
              <a:t>CHILD USA Copyright © 2020</a:t>
            </a:r>
          </a:p>
        </p:txBody>
      </p:sp>
      <p:pic>
        <p:nvPicPr>
          <p:cNvPr id="3" name="Picture 2" descr="A person wearing a suit and tie&#10;&#10;Description automatically generated">
            <a:extLst>
              <a:ext uri="{FF2B5EF4-FFF2-40B4-BE49-F238E27FC236}">
                <a16:creationId xmlns:a16="http://schemas.microsoft.com/office/drawing/2014/main" id="{52FBD45A-FAB7-495F-B133-9DD4AE70D0B9}"/>
              </a:ext>
            </a:extLst>
          </p:cNvPr>
          <p:cNvPicPr>
            <a:picLocks noChangeAspect="1"/>
          </p:cNvPicPr>
          <p:nvPr/>
        </p:nvPicPr>
        <p:blipFill rotWithShape="1">
          <a:blip r:embed="rId3">
            <a:extLst>
              <a:ext uri="{28A0092B-C50C-407E-A947-70E740481C1C}">
                <a14:useLocalDpi xmlns:a14="http://schemas.microsoft.com/office/drawing/2010/main" val="0"/>
              </a:ext>
            </a:extLst>
          </a:blip>
          <a:srcRect r="27612"/>
          <a:stretch/>
        </p:blipFill>
        <p:spPr>
          <a:xfrm>
            <a:off x="533400" y="3398007"/>
            <a:ext cx="7391400" cy="5743575"/>
          </a:xfrm>
          <a:prstGeom prst="rect">
            <a:avLst/>
          </a:prstGeom>
        </p:spPr>
      </p:pic>
      <p:sp>
        <p:nvSpPr>
          <p:cNvPr id="8" name="TextBox 7">
            <a:extLst>
              <a:ext uri="{FF2B5EF4-FFF2-40B4-BE49-F238E27FC236}">
                <a16:creationId xmlns:a16="http://schemas.microsoft.com/office/drawing/2014/main" id="{BB6EC04E-44A9-488A-9651-4AD97D3B6DCC}"/>
              </a:ext>
            </a:extLst>
          </p:cNvPr>
          <p:cNvSpPr txBox="1"/>
          <p:nvPr/>
        </p:nvSpPr>
        <p:spPr>
          <a:xfrm>
            <a:off x="1676399" y="2209696"/>
            <a:ext cx="14935200" cy="707886"/>
          </a:xfrm>
          <a:prstGeom prst="rect">
            <a:avLst/>
          </a:prstGeom>
          <a:noFill/>
        </p:spPr>
        <p:txBody>
          <a:bodyPr wrap="square" rtlCol="0">
            <a:spAutoFit/>
          </a:bodyPr>
          <a:lstStyle/>
          <a:p>
            <a:pPr algn="ctr"/>
            <a:r>
              <a:rPr lang="en-US" sz="4000" dirty="0">
                <a:latin typeface="Montserrat Classic Bold" panose="020B0604020202020204" charset="0"/>
              </a:rPr>
              <a:t>James Madison, Memorial and Remonstrance</a:t>
            </a:r>
          </a:p>
        </p:txBody>
      </p:sp>
      <p:sp>
        <p:nvSpPr>
          <p:cNvPr id="12" name="TextBox 10">
            <a:extLst>
              <a:ext uri="{FF2B5EF4-FFF2-40B4-BE49-F238E27FC236}">
                <a16:creationId xmlns:a16="http://schemas.microsoft.com/office/drawing/2014/main" id="{C909DC82-E360-435C-B5EA-81542642156D}"/>
              </a:ext>
            </a:extLst>
          </p:cNvPr>
          <p:cNvSpPr txBox="1"/>
          <p:nvPr/>
        </p:nvSpPr>
        <p:spPr>
          <a:xfrm>
            <a:off x="8641624" y="3515164"/>
            <a:ext cx="8505825" cy="5714449"/>
          </a:xfrm>
          <a:prstGeom prst="rect">
            <a:avLst/>
          </a:prstGeom>
        </p:spPr>
        <p:txBody>
          <a:bodyPr wrap="square" lIns="0" tIns="0" rIns="0" bIns="0" rtlCol="0" anchor="t">
            <a:spAutoFit/>
          </a:bodyPr>
          <a:lstStyle/>
          <a:p>
            <a:pPr>
              <a:lnSpc>
                <a:spcPts val="5012"/>
              </a:lnSpc>
            </a:pPr>
            <a:r>
              <a:rPr lang="en-US" sz="3200" b="0" i="0" dirty="0">
                <a:solidFill>
                  <a:srgbClr val="333333"/>
                </a:solidFill>
                <a:effectLst/>
                <a:latin typeface="Times New Roman" panose="02020603050405020304" pitchFamily="18" charset="0"/>
                <a:cs typeface="Times New Roman" panose="02020603050405020304" pitchFamily="18" charset="0"/>
              </a:rPr>
              <a:t>“Because experience </a:t>
            </a:r>
            <a:r>
              <a:rPr lang="en-US" sz="3200" b="0" i="0" dirty="0" err="1">
                <a:solidFill>
                  <a:srgbClr val="333333"/>
                </a:solidFill>
                <a:effectLst/>
                <a:latin typeface="Times New Roman" panose="02020603050405020304" pitchFamily="18" charset="0"/>
                <a:cs typeface="Times New Roman" panose="02020603050405020304" pitchFamily="18" charset="0"/>
              </a:rPr>
              <a:t>witnesseth</a:t>
            </a:r>
            <a:r>
              <a:rPr lang="en-US" sz="3200" b="0" i="0" dirty="0">
                <a:solidFill>
                  <a:srgbClr val="333333"/>
                </a:solidFill>
                <a:effectLst/>
                <a:latin typeface="Times New Roman" panose="02020603050405020304" pitchFamily="18" charset="0"/>
                <a:cs typeface="Times New Roman" panose="02020603050405020304" pitchFamily="18" charset="0"/>
              </a:rPr>
              <a:t> that ecclesiastical establishments, instead of maintaining the purity and efficacy of Religion, have had a contrary operation. During almost fifteen centuries has the legal establishment of Christianity been on trial. What have been its fruits? More or less in all places, pride and indolence in the Clergy, ignorance and servility in the laity, in both, superstition, bigotry and persecution.”</a:t>
            </a:r>
            <a:endParaRPr lang="en-US" sz="3200" spc="143" dirty="0">
              <a:solidFill>
                <a:schemeClr val="tx2"/>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B2B4673E-72FF-407B-A759-31B86D04C8E5}"/>
              </a:ext>
            </a:extLst>
          </p:cNvPr>
          <p:cNvPicPr>
            <a:picLocks noChangeAspect="1"/>
          </p:cNvPicPr>
          <p:nvPr/>
        </p:nvPicPr>
        <p:blipFill rotWithShape="1">
          <a:blip r:embed="rId4"/>
          <a:srcRect l="44477" t="23862" r="47531"/>
          <a:stretch/>
        </p:blipFill>
        <p:spPr>
          <a:xfrm rot="5400000">
            <a:off x="8184297" y="-8374795"/>
            <a:ext cx="1919407" cy="18287999"/>
          </a:xfrm>
          <a:prstGeom prst="rect">
            <a:avLst/>
          </a:prstGeom>
        </p:spPr>
      </p:pic>
      <p:pic>
        <p:nvPicPr>
          <p:cNvPr id="18" name="Picture 3">
            <a:extLst>
              <a:ext uri="{FF2B5EF4-FFF2-40B4-BE49-F238E27FC236}">
                <a16:creationId xmlns:a16="http://schemas.microsoft.com/office/drawing/2014/main" id="{9750D99A-6DB3-44E3-BEAB-376678DE9BFC}"/>
              </a:ext>
            </a:extLst>
          </p:cNvPr>
          <p:cNvPicPr>
            <a:picLocks noChangeAspect="1"/>
          </p:cNvPicPr>
          <p:nvPr/>
        </p:nvPicPr>
        <p:blipFill>
          <a:blip r:embed="rId5"/>
          <a:srcRect t="31935" b="30612"/>
          <a:stretch>
            <a:fillRect/>
          </a:stretch>
        </p:blipFill>
        <p:spPr>
          <a:xfrm>
            <a:off x="5783859" y="114300"/>
            <a:ext cx="6720281" cy="1415760"/>
          </a:xfrm>
          <a:prstGeom prst="rect">
            <a:avLst/>
          </a:prstGeom>
        </p:spPr>
      </p:pic>
    </p:spTree>
    <p:extLst>
      <p:ext uri="{BB962C8B-B14F-4D97-AF65-F5344CB8AC3E}">
        <p14:creationId xmlns:p14="http://schemas.microsoft.com/office/powerpoint/2010/main" val="3769449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sitting, water, standing&#10;&#10;Description automatically generated">
            <a:extLst>
              <a:ext uri="{FF2B5EF4-FFF2-40B4-BE49-F238E27FC236}">
                <a16:creationId xmlns:a16="http://schemas.microsoft.com/office/drawing/2014/main" id="{8DF9CE74-BF5F-4873-81A2-791EA5B9859B}"/>
              </a:ext>
            </a:extLst>
          </p:cNvPr>
          <p:cNvPicPr>
            <a:picLocks noChangeAspect="1"/>
          </p:cNvPicPr>
          <p:nvPr/>
        </p:nvPicPr>
        <p:blipFill rotWithShape="1">
          <a:blip r:embed="rId3">
            <a:extLst>
              <a:ext uri="{28A0092B-C50C-407E-A947-70E740481C1C}">
                <a14:useLocalDpi xmlns:a14="http://schemas.microsoft.com/office/drawing/2010/main" val="0"/>
              </a:ext>
            </a:extLst>
          </a:blip>
          <a:srcRect b="2971"/>
          <a:stretch/>
        </p:blipFill>
        <p:spPr>
          <a:xfrm>
            <a:off x="-40391" y="-38354"/>
            <a:ext cx="18320039" cy="10820654"/>
          </a:xfrm>
          <a:prstGeom prst="rect">
            <a:avLst/>
          </a:prstGeom>
        </p:spPr>
      </p:pic>
      <p:sp>
        <p:nvSpPr>
          <p:cNvPr id="7" name="TextBox 11">
            <a:extLst>
              <a:ext uri="{FF2B5EF4-FFF2-40B4-BE49-F238E27FC236}">
                <a16:creationId xmlns:a16="http://schemas.microsoft.com/office/drawing/2014/main" id="{474A8946-940E-4724-98C1-37DF04C9B09B}"/>
              </a:ext>
            </a:extLst>
          </p:cNvPr>
          <p:cNvSpPr txBox="1"/>
          <p:nvPr/>
        </p:nvSpPr>
        <p:spPr>
          <a:xfrm>
            <a:off x="15809894" y="9710038"/>
            <a:ext cx="2630506" cy="615062"/>
          </a:xfrm>
          <a:prstGeom prst="rect">
            <a:avLst/>
          </a:prstGeom>
        </p:spPr>
        <p:txBody>
          <a:bodyPr lIns="0" tIns="0" rIns="0" bIns="0" rtlCol="0" anchor="t">
            <a:spAutoFit/>
          </a:bodyPr>
          <a:lstStyle/>
          <a:p>
            <a:pPr algn="ctr">
              <a:lnSpc>
                <a:spcPts val="5040"/>
              </a:lnSpc>
            </a:pPr>
            <a:r>
              <a:rPr lang="en-US" sz="3600" dirty="0">
                <a:solidFill>
                  <a:srgbClr val="2A2A2A"/>
                </a:solidFill>
                <a:latin typeface="Cormorant Garamond Medium"/>
              </a:rPr>
              <a:t>childusa.org</a:t>
            </a:r>
          </a:p>
        </p:txBody>
      </p:sp>
      <p:sp>
        <p:nvSpPr>
          <p:cNvPr id="9" name="TextBox 12">
            <a:extLst>
              <a:ext uri="{FF2B5EF4-FFF2-40B4-BE49-F238E27FC236}">
                <a16:creationId xmlns:a16="http://schemas.microsoft.com/office/drawing/2014/main" id="{2ACAE056-AF12-4915-8876-B724B9781EC2}"/>
              </a:ext>
            </a:extLst>
          </p:cNvPr>
          <p:cNvSpPr txBox="1"/>
          <p:nvPr/>
        </p:nvSpPr>
        <p:spPr>
          <a:xfrm>
            <a:off x="8351" y="9873826"/>
            <a:ext cx="3878936" cy="413174"/>
          </a:xfrm>
          <a:prstGeom prst="rect">
            <a:avLst/>
          </a:prstGeom>
        </p:spPr>
        <p:txBody>
          <a:bodyPr lIns="0" tIns="0" rIns="0" bIns="0" rtlCol="0" anchor="t">
            <a:spAutoFit/>
          </a:bodyPr>
          <a:lstStyle/>
          <a:p>
            <a:pPr algn="ctr">
              <a:lnSpc>
                <a:spcPts val="3360"/>
              </a:lnSpc>
            </a:pPr>
            <a:r>
              <a:rPr lang="en-US" sz="2400" dirty="0">
                <a:solidFill>
                  <a:srgbClr val="2A2A2A"/>
                </a:solidFill>
                <a:latin typeface="Cormorant Garamond Medium"/>
              </a:rPr>
              <a:t>CHILD USA Copyright © 2020</a:t>
            </a:r>
          </a:p>
        </p:txBody>
      </p:sp>
      <p:sp>
        <p:nvSpPr>
          <p:cNvPr id="8" name="TextBox 7">
            <a:extLst>
              <a:ext uri="{FF2B5EF4-FFF2-40B4-BE49-F238E27FC236}">
                <a16:creationId xmlns:a16="http://schemas.microsoft.com/office/drawing/2014/main" id="{BB6EC04E-44A9-488A-9651-4AD97D3B6DCC}"/>
              </a:ext>
            </a:extLst>
          </p:cNvPr>
          <p:cNvSpPr txBox="1"/>
          <p:nvPr/>
        </p:nvSpPr>
        <p:spPr>
          <a:xfrm>
            <a:off x="8534400" y="2881342"/>
            <a:ext cx="8850701" cy="4524315"/>
          </a:xfrm>
          <a:prstGeom prst="rect">
            <a:avLst/>
          </a:prstGeom>
          <a:noFill/>
        </p:spPr>
        <p:txBody>
          <a:bodyPr wrap="square" rtlCol="0">
            <a:spAutoFit/>
          </a:bodyPr>
          <a:lstStyle/>
          <a:p>
            <a:pPr algn="ctr"/>
            <a:r>
              <a:rPr lang="en-US" sz="7200" dirty="0">
                <a:latin typeface="Montserrat Classic Bold" panose="020B0604020202020204" charset="0"/>
              </a:rPr>
              <a:t>Neutral Generally Applicable Laws Apply to Religious Actors</a:t>
            </a:r>
          </a:p>
        </p:txBody>
      </p:sp>
      <p:pic>
        <p:nvPicPr>
          <p:cNvPr id="14" name="Picture 3">
            <a:extLst>
              <a:ext uri="{FF2B5EF4-FFF2-40B4-BE49-F238E27FC236}">
                <a16:creationId xmlns:a16="http://schemas.microsoft.com/office/drawing/2014/main" id="{FF892E4E-3DF7-4214-A187-662C98C8875E}"/>
              </a:ext>
            </a:extLst>
          </p:cNvPr>
          <p:cNvPicPr>
            <a:picLocks noChangeAspect="1"/>
          </p:cNvPicPr>
          <p:nvPr/>
        </p:nvPicPr>
        <p:blipFill>
          <a:blip r:embed="rId4"/>
          <a:srcRect t="31935" b="30612"/>
          <a:stretch>
            <a:fillRect/>
          </a:stretch>
        </p:blipFill>
        <p:spPr>
          <a:xfrm>
            <a:off x="228600" y="190500"/>
            <a:ext cx="8680885" cy="1828800"/>
          </a:xfrm>
          <a:prstGeom prst="rect">
            <a:avLst/>
          </a:prstGeom>
        </p:spPr>
      </p:pic>
    </p:spTree>
    <p:extLst>
      <p:ext uri="{BB962C8B-B14F-4D97-AF65-F5344CB8AC3E}">
        <p14:creationId xmlns:p14="http://schemas.microsoft.com/office/powerpoint/2010/main" val="2584343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outdoor, building, snow, front&#10;&#10;Description automatically generated">
            <a:extLst>
              <a:ext uri="{FF2B5EF4-FFF2-40B4-BE49-F238E27FC236}">
                <a16:creationId xmlns:a16="http://schemas.microsoft.com/office/drawing/2014/main" id="{45DA5184-8D99-459E-BAFD-332B111C91B1}"/>
              </a:ext>
            </a:extLst>
          </p:cNvPr>
          <p:cNvPicPr>
            <a:picLocks noChangeAspect="1"/>
          </p:cNvPicPr>
          <p:nvPr/>
        </p:nvPicPr>
        <p:blipFill rotWithShape="1">
          <a:blip r:embed="rId3">
            <a:extLst>
              <a:ext uri="{28A0092B-C50C-407E-A947-70E740481C1C}">
                <a14:useLocalDpi xmlns:a14="http://schemas.microsoft.com/office/drawing/2010/main" val="0"/>
              </a:ext>
            </a:extLst>
          </a:blip>
          <a:srcRect b="13934"/>
          <a:stretch/>
        </p:blipFill>
        <p:spPr>
          <a:xfrm>
            <a:off x="-1" y="-1"/>
            <a:ext cx="18279649" cy="10477501"/>
          </a:xfrm>
          <a:prstGeom prst="rect">
            <a:avLst/>
          </a:prstGeom>
        </p:spPr>
      </p:pic>
      <p:sp>
        <p:nvSpPr>
          <p:cNvPr id="7" name="TextBox 11">
            <a:extLst>
              <a:ext uri="{FF2B5EF4-FFF2-40B4-BE49-F238E27FC236}">
                <a16:creationId xmlns:a16="http://schemas.microsoft.com/office/drawing/2014/main" id="{474A8946-940E-4724-98C1-37DF04C9B09B}"/>
              </a:ext>
            </a:extLst>
          </p:cNvPr>
          <p:cNvSpPr txBox="1"/>
          <p:nvPr/>
        </p:nvSpPr>
        <p:spPr>
          <a:xfrm>
            <a:off x="15163800" y="9694798"/>
            <a:ext cx="2630506" cy="615062"/>
          </a:xfrm>
          <a:prstGeom prst="rect">
            <a:avLst/>
          </a:prstGeom>
        </p:spPr>
        <p:txBody>
          <a:bodyPr lIns="0" tIns="0" rIns="0" bIns="0" rtlCol="0" anchor="t">
            <a:spAutoFit/>
          </a:bodyPr>
          <a:lstStyle/>
          <a:p>
            <a:pPr algn="ctr">
              <a:lnSpc>
                <a:spcPts val="5040"/>
              </a:lnSpc>
            </a:pPr>
            <a:r>
              <a:rPr lang="en-US" sz="3600" dirty="0">
                <a:solidFill>
                  <a:srgbClr val="2A2A2A"/>
                </a:solidFill>
                <a:latin typeface="Cormorant Garamond Medium"/>
              </a:rPr>
              <a:t>childusa.org</a:t>
            </a:r>
          </a:p>
        </p:txBody>
      </p:sp>
      <p:sp>
        <p:nvSpPr>
          <p:cNvPr id="9" name="TextBox 12">
            <a:extLst>
              <a:ext uri="{FF2B5EF4-FFF2-40B4-BE49-F238E27FC236}">
                <a16:creationId xmlns:a16="http://schemas.microsoft.com/office/drawing/2014/main" id="{2ACAE056-AF12-4915-8876-B724B9781EC2}"/>
              </a:ext>
            </a:extLst>
          </p:cNvPr>
          <p:cNvSpPr txBox="1"/>
          <p:nvPr/>
        </p:nvSpPr>
        <p:spPr>
          <a:xfrm>
            <a:off x="1763496" y="9872788"/>
            <a:ext cx="3878936" cy="413174"/>
          </a:xfrm>
          <a:prstGeom prst="rect">
            <a:avLst/>
          </a:prstGeom>
        </p:spPr>
        <p:txBody>
          <a:bodyPr lIns="0" tIns="0" rIns="0" bIns="0" rtlCol="0" anchor="t">
            <a:spAutoFit/>
          </a:bodyPr>
          <a:lstStyle/>
          <a:p>
            <a:pPr algn="ctr">
              <a:lnSpc>
                <a:spcPts val="3360"/>
              </a:lnSpc>
            </a:pPr>
            <a:r>
              <a:rPr lang="en-US" sz="2400" dirty="0">
                <a:solidFill>
                  <a:srgbClr val="2A2A2A"/>
                </a:solidFill>
                <a:latin typeface="Cormorant Garamond Medium"/>
              </a:rPr>
              <a:t>CHILD USA Copyright © 2020</a:t>
            </a:r>
          </a:p>
        </p:txBody>
      </p:sp>
      <p:sp>
        <p:nvSpPr>
          <p:cNvPr id="8" name="TextBox 7">
            <a:extLst>
              <a:ext uri="{FF2B5EF4-FFF2-40B4-BE49-F238E27FC236}">
                <a16:creationId xmlns:a16="http://schemas.microsoft.com/office/drawing/2014/main" id="{BB6EC04E-44A9-488A-9651-4AD97D3B6DCC}"/>
              </a:ext>
            </a:extLst>
          </p:cNvPr>
          <p:cNvSpPr txBox="1"/>
          <p:nvPr/>
        </p:nvSpPr>
        <p:spPr>
          <a:xfrm>
            <a:off x="814904" y="2752268"/>
            <a:ext cx="16979402" cy="4401205"/>
          </a:xfrm>
          <a:prstGeom prst="rect">
            <a:avLst/>
          </a:prstGeom>
          <a:noFill/>
        </p:spPr>
        <p:txBody>
          <a:bodyPr wrap="square" rtlCol="0">
            <a:spAutoFit/>
          </a:bodyPr>
          <a:lstStyle/>
          <a:p>
            <a:pPr algn="ctr"/>
            <a:r>
              <a:rPr lang="en-US" sz="6600" dirty="0">
                <a:latin typeface="Montserrat Classic Bold" panose="020B0604020202020204" charset="0"/>
              </a:rPr>
              <a:t>The Foundational Case:</a:t>
            </a:r>
          </a:p>
          <a:p>
            <a:pPr algn="ctr"/>
            <a:endParaRPr lang="en-US" sz="3200" dirty="0">
              <a:latin typeface="Montserrat Classic Bold" panose="020B0604020202020204" charset="0"/>
            </a:endParaRPr>
          </a:p>
          <a:p>
            <a:pPr algn="ctr"/>
            <a:r>
              <a:rPr lang="en-US" sz="8800" dirty="0">
                <a:latin typeface="Montserrat Classic Bold" panose="020B0604020202020204" charset="0"/>
              </a:rPr>
              <a:t> Employment Division v. Smith</a:t>
            </a:r>
          </a:p>
        </p:txBody>
      </p:sp>
      <p:sp>
        <p:nvSpPr>
          <p:cNvPr id="10" name="TextBox 9">
            <a:extLst>
              <a:ext uri="{FF2B5EF4-FFF2-40B4-BE49-F238E27FC236}">
                <a16:creationId xmlns:a16="http://schemas.microsoft.com/office/drawing/2014/main" id="{C3818229-0C77-4A88-A0FA-1F9EF88FF6A4}"/>
              </a:ext>
            </a:extLst>
          </p:cNvPr>
          <p:cNvSpPr txBox="1"/>
          <p:nvPr/>
        </p:nvSpPr>
        <p:spPr>
          <a:xfrm>
            <a:off x="321942" y="7534732"/>
            <a:ext cx="9946888" cy="1569660"/>
          </a:xfrm>
          <a:prstGeom prst="rect">
            <a:avLst/>
          </a:prstGeom>
          <a:noFill/>
        </p:spPr>
        <p:txBody>
          <a:bodyPr wrap="square">
            <a:spAutoFit/>
          </a:bodyPr>
          <a:lstStyle/>
          <a:p>
            <a:r>
              <a:rPr lang="en-US" sz="4800" b="0" i="1" dirty="0">
                <a:effectLst/>
                <a:latin typeface="Times New Roman" panose="02020603050405020304" pitchFamily="18" charset="0"/>
                <a:cs typeface="Times New Roman" panose="02020603050405020304" pitchFamily="18" charset="0"/>
              </a:rPr>
              <a:t>Emp't Div., </a:t>
            </a:r>
            <a:r>
              <a:rPr lang="en-US" sz="4800" b="0" i="1" dirty="0" err="1">
                <a:effectLst/>
                <a:latin typeface="Times New Roman" panose="02020603050405020304" pitchFamily="18" charset="0"/>
                <a:cs typeface="Times New Roman" panose="02020603050405020304" pitchFamily="18" charset="0"/>
              </a:rPr>
              <a:t>Dep't</a:t>
            </a:r>
            <a:r>
              <a:rPr lang="en-US" sz="4800" b="0" i="1" dirty="0">
                <a:effectLst/>
                <a:latin typeface="Times New Roman" panose="02020603050405020304" pitchFamily="18" charset="0"/>
                <a:cs typeface="Times New Roman" panose="02020603050405020304" pitchFamily="18" charset="0"/>
              </a:rPr>
              <a:t> of Human Res. v. Smith</a:t>
            </a:r>
            <a:r>
              <a:rPr lang="en-US" sz="4800" b="0" i="0" dirty="0">
                <a:effectLst/>
                <a:latin typeface="Times New Roman" panose="02020603050405020304" pitchFamily="18" charset="0"/>
                <a:cs typeface="Times New Roman" panose="02020603050405020304" pitchFamily="18" charset="0"/>
              </a:rPr>
              <a:t>, 494 U.S. 872 (1990).</a:t>
            </a:r>
          </a:p>
        </p:txBody>
      </p:sp>
      <p:pic>
        <p:nvPicPr>
          <p:cNvPr id="16" name="Picture 3">
            <a:extLst>
              <a:ext uri="{FF2B5EF4-FFF2-40B4-BE49-F238E27FC236}">
                <a16:creationId xmlns:a16="http://schemas.microsoft.com/office/drawing/2014/main" id="{06E3787C-00B2-4497-A233-E642331E690E}"/>
              </a:ext>
            </a:extLst>
          </p:cNvPr>
          <p:cNvPicPr>
            <a:picLocks noChangeAspect="1"/>
          </p:cNvPicPr>
          <p:nvPr/>
        </p:nvPicPr>
        <p:blipFill>
          <a:blip r:embed="rId4"/>
          <a:srcRect t="31935" b="30612"/>
          <a:stretch>
            <a:fillRect/>
          </a:stretch>
        </p:blipFill>
        <p:spPr>
          <a:xfrm>
            <a:off x="-130273" y="341222"/>
            <a:ext cx="6720281" cy="1415760"/>
          </a:xfrm>
          <a:prstGeom prst="rect">
            <a:avLst/>
          </a:prstGeom>
        </p:spPr>
      </p:pic>
    </p:spTree>
    <p:extLst>
      <p:ext uri="{BB962C8B-B14F-4D97-AF65-F5344CB8AC3E}">
        <p14:creationId xmlns:p14="http://schemas.microsoft.com/office/powerpoint/2010/main" val="919449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tool, table, sitting&#10;&#10;Description automatically generated">
            <a:extLst>
              <a:ext uri="{FF2B5EF4-FFF2-40B4-BE49-F238E27FC236}">
                <a16:creationId xmlns:a16="http://schemas.microsoft.com/office/drawing/2014/main" id="{BD750B31-B235-4983-BDA4-8EA4FB0DB196}"/>
              </a:ext>
            </a:extLst>
          </p:cNvPr>
          <p:cNvPicPr>
            <a:picLocks noChangeAspect="1"/>
          </p:cNvPicPr>
          <p:nvPr/>
        </p:nvPicPr>
        <p:blipFill rotWithShape="1">
          <a:blip r:embed="rId3">
            <a:extLst>
              <a:ext uri="{28A0092B-C50C-407E-A947-70E740481C1C}">
                <a14:useLocalDpi xmlns:a14="http://schemas.microsoft.com/office/drawing/2010/main" val="0"/>
              </a:ext>
            </a:extLst>
          </a:blip>
          <a:srcRect t="8769"/>
          <a:stretch/>
        </p:blipFill>
        <p:spPr>
          <a:xfrm>
            <a:off x="-8351" y="0"/>
            <a:ext cx="18288000" cy="11099630"/>
          </a:xfrm>
          <a:prstGeom prst="rect">
            <a:avLst/>
          </a:prstGeom>
        </p:spPr>
      </p:pic>
      <p:sp>
        <p:nvSpPr>
          <p:cNvPr id="7" name="TextBox 11">
            <a:extLst>
              <a:ext uri="{FF2B5EF4-FFF2-40B4-BE49-F238E27FC236}">
                <a16:creationId xmlns:a16="http://schemas.microsoft.com/office/drawing/2014/main" id="{474A8946-940E-4724-98C1-37DF04C9B09B}"/>
              </a:ext>
            </a:extLst>
          </p:cNvPr>
          <p:cNvSpPr txBox="1"/>
          <p:nvPr/>
        </p:nvSpPr>
        <p:spPr>
          <a:xfrm>
            <a:off x="15809894" y="9710038"/>
            <a:ext cx="2630506" cy="615062"/>
          </a:xfrm>
          <a:prstGeom prst="rect">
            <a:avLst/>
          </a:prstGeom>
        </p:spPr>
        <p:txBody>
          <a:bodyPr lIns="0" tIns="0" rIns="0" bIns="0" rtlCol="0" anchor="t">
            <a:spAutoFit/>
          </a:bodyPr>
          <a:lstStyle/>
          <a:p>
            <a:pPr algn="ctr">
              <a:lnSpc>
                <a:spcPts val="5040"/>
              </a:lnSpc>
            </a:pPr>
            <a:r>
              <a:rPr lang="en-US" sz="3600" dirty="0">
                <a:solidFill>
                  <a:srgbClr val="2A2A2A"/>
                </a:solidFill>
                <a:latin typeface="Cormorant Garamond Medium"/>
              </a:rPr>
              <a:t>childusa.org</a:t>
            </a:r>
          </a:p>
        </p:txBody>
      </p:sp>
      <p:sp>
        <p:nvSpPr>
          <p:cNvPr id="9" name="TextBox 12">
            <a:extLst>
              <a:ext uri="{FF2B5EF4-FFF2-40B4-BE49-F238E27FC236}">
                <a16:creationId xmlns:a16="http://schemas.microsoft.com/office/drawing/2014/main" id="{2ACAE056-AF12-4915-8876-B724B9781EC2}"/>
              </a:ext>
            </a:extLst>
          </p:cNvPr>
          <p:cNvSpPr txBox="1"/>
          <p:nvPr/>
        </p:nvSpPr>
        <p:spPr>
          <a:xfrm>
            <a:off x="8351" y="9873826"/>
            <a:ext cx="3878936" cy="413174"/>
          </a:xfrm>
          <a:prstGeom prst="rect">
            <a:avLst/>
          </a:prstGeom>
        </p:spPr>
        <p:txBody>
          <a:bodyPr lIns="0" tIns="0" rIns="0" bIns="0" rtlCol="0" anchor="t">
            <a:spAutoFit/>
          </a:bodyPr>
          <a:lstStyle/>
          <a:p>
            <a:pPr algn="ctr">
              <a:lnSpc>
                <a:spcPts val="3360"/>
              </a:lnSpc>
            </a:pPr>
            <a:r>
              <a:rPr lang="en-US" sz="2400" dirty="0">
                <a:solidFill>
                  <a:srgbClr val="2A2A2A"/>
                </a:solidFill>
                <a:latin typeface="Cormorant Garamond Medium"/>
              </a:rPr>
              <a:t>CHILD USA Copyright © 2020</a:t>
            </a:r>
          </a:p>
        </p:txBody>
      </p:sp>
      <p:sp>
        <p:nvSpPr>
          <p:cNvPr id="8" name="TextBox 7">
            <a:extLst>
              <a:ext uri="{FF2B5EF4-FFF2-40B4-BE49-F238E27FC236}">
                <a16:creationId xmlns:a16="http://schemas.microsoft.com/office/drawing/2014/main" id="{BB6EC04E-44A9-488A-9651-4AD97D3B6DCC}"/>
              </a:ext>
            </a:extLst>
          </p:cNvPr>
          <p:cNvSpPr txBox="1"/>
          <p:nvPr/>
        </p:nvSpPr>
        <p:spPr>
          <a:xfrm>
            <a:off x="9428947" y="2628900"/>
            <a:ext cx="7696200" cy="4524315"/>
          </a:xfrm>
          <a:prstGeom prst="rect">
            <a:avLst/>
          </a:prstGeom>
          <a:noFill/>
        </p:spPr>
        <p:txBody>
          <a:bodyPr wrap="square" rtlCol="0">
            <a:spAutoFit/>
          </a:bodyPr>
          <a:lstStyle/>
          <a:p>
            <a:pPr algn="ctr"/>
            <a:r>
              <a:rPr lang="en-US" sz="9600" dirty="0">
                <a:latin typeface="Montserrat Classic Bold" panose="020B0604020202020204" charset="0"/>
              </a:rPr>
              <a:t>Torts Apply to Religious Entities</a:t>
            </a:r>
          </a:p>
        </p:txBody>
      </p:sp>
      <p:pic>
        <p:nvPicPr>
          <p:cNvPr id="14" name="Picture 3">
            <a:extLst>
              <a:ext uri="{FF2B5EF4-FFF2-40B4-BE49-F238E27FC236}">
                <a16:creationId xmlns:a16="http://schemas.microsoft.com/office/drawing/2014/main" id="{FF892E4E-3DF7-4214-A187-662C98C8875E}"/>
              </a:ext>
            </a:extLst>
          </p:cNvPr>
          <p:cNvPicPr>
            <a:picLocks noChangeAspect="1"/>
          </p:cNvPicPr>
          <p:nvPr/>
        </p:nvPicPr>
        <p:blipFill>
          <a:blip r:embed="rId4"/>
          <a:srcRect t="31935" b="30612"/>
          <a:stretch>
            <a:fillRect/>
          </a:stretch>
        </p:blipFill>
        <p:spPr>
          <a:xfrm>
            <a:off x="228600" y="190500"/>
            <a:ext cx="8680885" cy="1828800"/>
          </a:xfrm>
          <a:prstGeom prst="rect">
            <a:avLst/>
          </a:prstGeom>
        </p:spPr>
      </p:pic>
    </p:spTree>
    <p:extLst>
      <p:ext uri="{BB962C8B-B14F-4D97-AF65-F5344CB8AC3E}">
        <p14:creationId xmlns:p14="http://schemas.microsoft.com/office/powerpoint/2010/main" val="3486196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outdoor, building, snow, front&#10;&#10;Description automatically generated">
            <a:extLst>
              <a:ext uri="{FF2B5EF4-FFF2-40B4-BE49-F238E27FC236}">
                <a16:creationId xmlns:a16="http://schemas.microsoft.com/office/drawing/2014/main" id="{45DA5184-8D99-459E-BAFD-332B111C91B1}"/>
              </a:ext>
            </a:extLst>
          </p:cNvPr>
          <p:cNvPicPr>
            <a:picLocks noChangeAspect="1"/>
          </p:cNvPicPr>
          <p:nvPr/>
        </p:nvPicPr>
        <p:blipFill rotWithShape="1">
          <a:blip r:embed="rId3">
            <a:extLst>
              <a:ext uri="{28A0092B-C50C-407E-A947-70E740481C1C}">
                <a14:useLocalDpi xmlns:a14="http://schemas.microsoft.com/office/drawing/2010/main" val="0"/>
              </a:ext>
            </a:extLst>
          </a:blip>
          <a:srcRect b="13934"/>
          <a:stretch/>
        </p:blipFill>
        <p:spPr>
          <a:xfrm>
            <a:off x="-1" y="-1"/>
            <a:ext cx="18279649" cy="10477501"/>
          </a:xfrm>
          <a:prstGeom prst="rect">
            <a:avLst/>
          </a:prstGeom>
        </p:spPr>
      </p:pic>
      <p:sp>
        <p:nvSpPr>
          <p:cNvPr id="7" name="TextBox 11">
            <a:extLst>
              <a:ext uri="{FF2B5EF4-FFF2-40B4-BE49-F238E27FC236}">
                <a16:creationId xmlns:a16="http://schemas.microsoft.com/office/drawing/2014/main" id="{474A8946-940E-4724-98C1-37DF04C9B09B}"/>
              </a:ext>
            </a:extLst>
          </p:cNvPr>
          <p:cNvSpPr txBox="1"/>
          <p:nvPr/>
        </p:nvSpPr>
        <p:spPr>
          <a:xfrm>
            <a:off x="15163800" y="9694798"/>
            <a:ext cx="2630506" cy="615062"/>
          </a:xfrm>
          <a:prstGeom prst="rect">
            <a:avLst/>
          </a:prstGeom>
        </p:spPr>
        <p:txBody>
          <a:bodyPr lIns="0" tIns="0" rIns="0" bIns="0" rtlCol="0" anchor="t">
            <a:spAutoFit/>
          </a:bodyPr>
          <a:lstStyle/>
          <a:p>
            <a:pPr algn="ctr">
              <a:lnSpc>
                <a:spcPts val="5040"/>
              </a:lnSpc>
            </a:pPr>
            <a:r>
              <a:rPr lang="en-US" sz="3600" dirty="0">
                <a:solidFill>
                  <a:srgbClr val="2A2A2A"/>
                </a:solidFill>
                <a:latin typeface="Cormorant Garamond Medium"/>
              </a:rPr>
              <a:t>childusa.org</a:t>
            </a:r>
          </a:p>
        </p:txBody>
      </p:sp>
      <p:sp>
        <p:nvSpPr>
          <p:cNvPr id="9" name="TextBox 12">
            <a:extLst>
              <a:ext uri="{FF2B5EF4-FFF2-40B4-BE49-F238E27FC236}">
                <a16:creationId xmlns:a16="http://schemas.microsoft.com/office/drawing/2014/main" id="{2ACAE056-AF12-4915-8876-B724B9781EC2}"/>
              </a:ext>
            </a:extLst>
          </p:cNvPr>
          <p:cNvSpPr txBox="1"/>
          <p:nvPr/>
        </p:nvSpPr>
        <p:spPr>
          <a:xfrm>
            <a:off x="1763496" y="9872788"/>
            <a:ext cx="3878936" cy="413174"/>
          </a:xfrm>
          <a:prstGeom prst="rect">
            <a:avLst/>
          </a:prstGeom>
        </p:spPr>
        <p:txBody>
          <a:bodyPr lIns="0" tIns="0" rIns="0" bIns="0" rtlCol="0" anchor="t">
            <a:spAutoFit/>
          </a:bodyPr>
          <a:lstStyle/>
          <a:p>
            <a:pPr algn="ctr">
              <a:lnSpc>
                <a:spcPts val="3360"/>
              </a:lnSpc>
            </a:pPr>
            <a:r>
              <a:rPr lang="en-US" sz="2400" dirty="0">
                <a:solidFill>
                  <a:srgbClr val="2A2A2A"/>
                </a:solidFill>
                <a:latin typeface="Cormorant Garamond Medium"/>
              </a:rPr>
              <a:t>CHILD USA Copyright © 2020</a:t>
            </a:r>
          </a:p>
        </p:txBody>
      </p:sp>
      <p:sp>
        <p:nvSpPr>
          <p:cNvPr id="8" name="TextBox 7">
            <a:extLst>
              <a:ext uri="{FF2B5EF4-FFF2-40B4-BE49-F238E27FC236}">
                <a16:creationId xmlns:a16="http://schemas.microsoft.com/office/drawing/2014/main" id="{BB6EC04E-44A9-488A-9651-4AD97D3B6DCC}"/>
              </a:ext>
            </a:extLst>
          </p:cNvPr>
          <p:cNvSpPr txBox="1"/>
          <p:nvPr/>
        </p:nvSpPr>
        <p:spPr>
          <a:xfrm>
            <a:off x="650122" y="3001191"/>
            <a:ext cx="16979402" cy="1862048"/>
          </a:xfrm>
          <a:prstGeom prst="rect">
            <a:avLst/>
          </a:prstGeom>
          <a:noFill/>
        </p:spPr>
        <p:txBody>
          <a:bodyPr wrap="square" rtlCol="0">
            <a:spAutoFit/>
          </a:bodyPr>
          <a:lstStyle/>
          <a:p>
            <a:pPr algn="ctr"/>
            <a:r>
              <a:rPr lang="en-US" sz="11500" dirty="0" err="1">
                <a:latin typeface="Montserrat Classic Bold" panose="020B0604020202020204" charset="0"/>
              </a:rPr>
              <a:t>Malicki</a:t>
            </a:r>
            <a:r>
              <a:rPr lang="en-US" sz="11500" dirty="0">
                <a:latin typeface="Montserrat Classic Bold" panose="020B0604020202020204" charset="0"/>
              </a:rPr>
              <a:t> v. Doe</a:t>
            </a:r>
          </a:p>
        </p:txBody>
      </p:sp>
      <p:sp>
        <p:nvSpPr>
          <p:cNvPr id="10" name="TextBox 9">
            <a:extLst>
              <a:ext uri="{FF2B5EF4-FFF2-40B4-BE49-F238E27FC236}">
                <a16:creationId xmlns:a16="http://schemas.microsoft.com/office/drawing/2014/main" id="{C3818229-0C77-4A88-A0FA-1F9EF88FF6A4}"/>
              </a:ext>
            </a:extLst>
          </p:cNvPr>
          <p:cNvSpPr txBox="1"/>
          <p:nvPr/>
        </p:nvSpPr>
        <p:spPr>
          <a:xfrm>
            <a:off x="650122" y="5889368"/>
            <a:ext cx="9946888" cy="1754326"/>
          </a:xfrm>
          <a:prstGeom prst="rect">
            <a:avLst/>
          </a:prstGeom>
          <a:noFill/>
        </p:spPr>
        <p:txBody>
          <a:bodyPr wrap="square">
            <a:spAutoFit/>
          </a:bodyPr>
          <a:lstStyle/>
          <a:p>
            <a:r>
              <a:rPr lang="en-US" sz="5400" b="0" i="1" dirty="0" err="1">
                <a:effectLst/>
                <a:latin typeface="Times New Roman" panose="02020603050405020304" pitchFamily="18" charset="0"/>
                <a:cs typeface="Times New Roman" panose="02020603050405020304" pitchFamily="18" charset="0"/>
              </a:rPr>
              <a:t>Malicki</a:t>
            </a:r>
            <a:r>
              <a:rPr lang="en-US" sz="5400" b="0" i="1" dirty="0">
                <a:effectLst/>
                <a:latin typeface="Times New Roman" panose="02020603050405020304" pitchFamily="18" charset="0"/>
                <a:cs typeface="Times New Roman" panose="02020603050405020304" pitchFamily="18" charset="0"/>
              </a:rPr>
              <a:t> v. Doe</a:t>
            </a:r>
            <a:r>
              <a:rPr lang="en-US" sz="5400" b="0" i="0" dirty="0">
                <a:effectLst/>
                <a:latin typeface="Times New Roman" panose="02020603050405020304" pitchFamily="18" charset="0"/>
                <a:cs typeface="Times New Roman" panose="02020603050405020304" pitchFamily="18" charset="0"/>
              </a:rPr>
              <a:t>, 814 So. 2d 327 (Fla. 2002).</a:t>
            </a:r>
          </a:p>
        </p:txBody>
      </p:sp>
      <p:pic>
        <p:nvPicPr>
          <p:cNvPr id="16" name="Picture 3">
            <a:extLst>
              <a:ext uri="{FF2B5EF4-FFF2-40B4-BE49-F238E27FC236}">
                <a16:creationId xmlns:a16="http://schemas.microsoft.com/office/drawing/2014/main" id="{06E3787C-00B2-4497-A233-E642331E690E}"/>
              </a:ext>
            </a:extLst>
          </p:cNvPr>
          <p:cNvPicPr>
            <a:picLocks noChangeAspect="1"/>
          </p:cNvPicPr>
          <p:nvPr/>
        </p:nvPicPr>
        <p:blipFill>
          <a:blip r:embed="rId4"/>
          <a:srcRect t="31935" b="30612"/>
          <a:stretch>
            <a:fillRect/>
          </a:stretch>
        </p:blipFill>
        <p:spPr>
          <a:xfrm>
            <a:off x="-130273" y="341222"/>
            <a:ext cx="6720281" cy="1415760"/>
          </a:xfrm>
          <a:prstGeom prst="rect">
            <a:avLst/>
          </a:prstGeom>
        </p:spPr>
      </p:pic>
    </p:spTree>
    <p:extLst>
      <p:ext uri="{BB962C8B-B14F-4D97-AF65-F5344CB8AC3E}">
        <p14:creationId xmlns:p14="http://schemas.microsoft.com/office/powerpoint/2010/main" val="6775238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1629</TotalTime>
  <Words>693</Words>
  <Application>Microsoft Macintosh PowerPoint</Application>
  <PresentationFormat>Custom</PresentationFormat>
  <Paragraphs>94</Paragraphs>
  <Slides>17</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Calibri</vt:lpstr>
      <vt:lpstr>Montserrat Classic Bold</vt:lpstr>
      <vt:lpstr>Arial</vt:lpstr>
      <vt:lpstr>Cormorant Garamond Medium</vt:lpstr>
      <vt:lpstr>Lato Bold</vt:lpstr>
      <vt:lpstr>Cormorant Garamond Medium 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 Developments PPT</dc:title>
  <dc:creator>Simone Unwalla</dc:creator>
  <cp:lastModifiedBy>Simone Unwalla</cp:lastModifiedBy>
  <cp:revision>84</cp:revision>
  <dcterms:created xsi:type="dcterms:W3CDTF">2006-08-16T00:00:00Z</dcterms:created>
  <dcterms:modified xsi:type="dcterms:W3CDTF">2020-11-15T20:36:14Z</dcterms:modified>
  <dc:identifier>DAEBTelpBBg</dc:identifier>
</cp:coreProperties>
</file>