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293" r:id="rId2"/>
    <p:sldId id="260" r:id="rId3"/>
    <p:sldId id="261" r:id="rId4"/>
    <p:sldId id="262" r:id="rId5"/>
    <p:sldId id="319" r:id="rId6"/>
    <p:sldId id="320" r:id="rId7"/>
    <p:sldId id="263" r:id="rId8"/>
    <p:sldId id="264" r:id="rId9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89" autoAdjust="0"/>
    <p:restoredTop sz="94712"/>
  </p:normalViewPr>
  <p:slideViewPr>
    <p:cSldViewPr snapToGrid="0" snapToObjects="1">
      <p:cViewPr varScale="1">
        <p:scale>
          <a:sx n="92" d="100"/>
          <a:sy n="92" d="100"/>
        </p:scale>
        <p:origin x="127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9CE2B-7BFA-4A90-8C68-5A194888346A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98248-E090-49D4-971C-2DA089E0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029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1CDBC2-9B16-490E-87D3-E9604AD482B4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A263F-6F87-46D2-AC3A-E1F1AD2F6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270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471488" y="6356352"/>
            <a:ext cx="154305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756669-AE22-A34B-A8A7-DB7F6F4F7329}" type="datetimeFigureOut">
              <a:rPr lang="en-US" sz="900" smtClean="0"/>
              <a:pPr/>
              <a:t>10/29/2017</a:t>
            </a:fld>
            <a:endParaRPr lang="en-US" sz="90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4843463" y="6356352"/>
            <a:ext cx="154305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6E182E-F90C-164F-B182-8F9C895C10C6}" type="slidenum">
              <a:rPr lang="en-US" sz="900" smtClean="0"/>
              <a:pPr/>
              <a:t>‹#›</a:t>
            </a:fld>
            <a:endParaRPr lang="en-US" sz="90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1243013" y="2344987"/>
            <a:ext cx="6858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1243013" y="-1784348"/>
            <a:ext cx="6858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1243013" y="560639"/>
            <a:ext cx="6858000" cy="629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76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10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792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74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192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25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372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01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896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489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829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46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a.gov/vetdata/Veteran_Population.asp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768928" y="1454728"/>
            <a:ext cx="7855527" cy="359127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b="1" dirty="0" smtClean="0">
                <a:latin typeface="Century Gothic" charset="0"/>
                <a:ea typeface="Century Gothic" charset="0"/>
                <a:cs typeface="Century Gothic" charset="0"/>
              </a:rPr>
              <a:t>Why Become a Certified Military Talent Employer</a:t>
            </a:r>
            <a:r>
              <a:rPr lang="en-US" sz="6600" b="1" dirty="0" smtClean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/>
            </a:r>
            <a:br>
              <a:rPr lang="en-US" sz="6600" b="1" dirty="0" smtClean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6700" b="1" dirty="0" smtClean="0">
                <a:latin typeface="Century Gothic" charset="0"/>
                <a:ea typeface="Century Gothic" charset="0"/>
                <a:cs typeface="Century Gothic" charset="0"/>
              </a:rPr>
              <a:t>(</a:t>
            </a:r>
            <a:r>
              <a:rPr lang="en-US" sz="6600" b="1" dirty="0" smtClean="0">
                <a:solidFill>
                  <a:srgbClr val="C00000"/>
                </a:solidFill>
                <a:latin typeface="Century Gothic" charset="0"/>
                <a:ea typeface="Century Gothic" charset="0"/>
                <a:cs typeface="Century Gothic" charset="0"/>
              </a:rPr>
              <a:t>CMTE</a:t>
            </a:r>
            <a:r>
              <a:rPr lang="en-US" sz="6600" b="1" baseline="30000" dirty="0" smtClean="0">
                <a:latin typeface="Century Gothic" charset="0"/>
                <a:ea typeface="Century Gothic" charset="0"/>
                <a:cs typeface="Century Gothic" charset="0"/>
              </a:rPr>
              <a:t>TM</a:t>
            </a:r>
            <a:r>
              <a:rPr lang="en-US" sz="6700" b="1" dirty="0" smtClean="0">
                <a:latin typeface="Century Gothic" charset="0"/>
                <a:ea typeface="Century Gothic" charset="0"/>
                <a:cs typeface="Century Gothic" charset="0"/>
              </a:rPr>
              <a:t>)</a:t>
            </a:r>
            <a:r>
              <a:rPr lang="en-US" sz="6600" b="1" dirty="0" smtClean="0">
                <a:latin typeface="Century Gothic" charset="0"/>
                <a:ea typeface="Century Gothic" charset="0"/>
                <a:cs typeface="Century Gothic" charset="0"/>
              </a:rPr>
              <a:t>?</a:t>
            </a:r>
            <a:endParaRPr lang="en-US" sz="66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81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73"/>
          <p:cNvSpPr txBox="1">
            <a:spLocks/>
          </p:cNvSpPr>
          <p:nvPr/>
        </p:nvSpPr>
        <p:spPr>
          <a:xfrm>
            <a:off x="952500" y="2603500"/>
            <a:ext cx="7942118" cy="21659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mtClean="0"/>
              <a:t>You can see both sides of the employment equation</a:t>
            </a:r>
          </a:p>
          <a:p>
            <a:r>
              <a:rPr lang="en-US" altLang="en-US" smtClean="0"/>
              <a:t>Knowledge, resources, managing expectations</a:t>
            </a:r>
          </a:p>
          <a:p>
            <a:r>
              <a:rPr lang="en-US" altLang="en-US" smtClean="0"/>
              <a:t>Make your employer exemplary</a:t>
            </a:r>
            <a:endParaRPr lang="en-US" alt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1070264" y="1877202"/>
            <a:ext cx="58708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000" b="1" dirty="0" smtClean="0">
                <a:solidFill>
                  <a:srgbClr val="C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HR Holds the Key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5512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73"/>
          <p:cNvSpPr txBox="1">
            <a:spLocks/>
          </p:cNvSpPr>
          <p:nvPr/>
        </p:nvSpPr>
        <p:spPr>
          <a:xfrm>
            <a:off x="1295400" y="2497283"/>
            <a:ext cx="8191500" cy="2311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mtClean="0"/>
              <a:t>Credibility </a:t>
            </a:r>
          </a:p>
          <a:p>
            <a:r>
              <a:rPr lang="en-US" altLang="en-US" smtClean="0"/>
              <a:t>Competitive edge</a:t>
            </a:r>
          </a:p>
          <a:p>
            <a:r>
              <a:rPr lang="en-US" altLang="en-US" smtClean="0"/>
              <a:t>AAP and VEVRAA</a:t>
            </a:r>
          </a:p>
          <a:p>
            <a:r>
              <a:rPr lang="en-US" altLang="en-US" smtClean="0"/>
              <a:t>Reduce time to hire and turnover</a:t>
            </a:r>
            <a:endParaRPr lang="en-US" alt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1295400" y="1912508"/>
            <a:ext cx="6934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dirty="0" smtClean="0">
                <a:solidFill>
                  <a:srgbClr val="C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Certified Military Talent Employer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8343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73"/>
          <p:cNvSpPr txBox="1">
            <a:spLocks/>
          </p:cNvSpPr>
          <p:nvPr/>
        </p:nvSpPr>
        <p:spPr>
          <a:xfrm>
            <a:off x="952499" y="2603500"/>
            <a:ext cx="7838209" cy="54975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mtClean="0"/>
              <a:t>“Real world experience”</a:t>
            </a:r>
          </a:p>
          <a:p>
            <a:r>
              <a:rPr lang="en-US" altLang="en-US" smtClean="0"/>
              <a:t>High-value technical and soft skills</a:t>
            </a:r>
          </a:p>
          <a:p>
            <a:r>
              <a:rPr lang="en-US" altLang="en-US" smtClean="0"/>
              <a:t>Difficulty selling themselves and translating</a:t>
            </a:r>
            <a:endParaRPr lang="en-US" alt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952499" y="1895614"/>
            <a:ext cx="58708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000" b="1" dirty="0" smtClean="0">
                <a:solidFill>
                  <a:srgbClr val="C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The Veterans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1664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73865"/>
            <a:ext cx="8079878" cy="3996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533400" y="2154865"/>
            <a:ext cx="5029200" cy="762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hlinkClick r:id="rId3"/>
              </a:rPr>
              <a:t>http://www.va.gov/vetdata/Veteran_Population.asp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rgbClr val="FF0000"/>
                </a:solidFill>
              </a:rPr>
              <a:t>21 September 2014</a:t>
            </a:r>
          </a:p>
        </p:txBody>
      </p:sp>
      <p:sp>
        <p:nvSpPr>
          <p:cNvPr id="9" name="Rectangle 8"/>
          <p:cNvSpPr/>
          <p:nvPr/>
        </p:nvSpPr>
        <p:spPr>
          <a:xfrm>
            <a:off x="533400" y="875479"/>
            <a:ext cx="80036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000" b="1" dirty="0" smtClean="0">
                <a:solidFill>
                  <a:srgbClr val="C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Ohio Veteran Population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6482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0600" y="1600200"/>
            <a:ext cx="731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dirty="0"/>
              <a:t> According to VA Vet Data, there are approximately 150,000      working-aged veterans among the 22 counties making up NEO</a:t>
            </a:r>
          </a:p>
          <a:p>
            <a:pPr lvl="1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4" name="Picture 3" descr="m34140192_514x508-northeast-ohio-region-chapter-m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2209800"/>
            <a:ext cx="3445725" cy="34055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8200" y="2438400"/>
            <a:ext cx="411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150,000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There are roughly 43,000 Guard and Reserve Personnel in the State of Ohio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600" y="728871"/>
            <a:ext cx="80036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000" b="1" dirty="0" smtClean="0">
                <a:solidFill>
                  <a:srgbClr val="C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Ohio Veteran Population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0752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88"/>
          <p:cNvSpPr txBox="1">
            <a:spLocks/>
          </p:cNvSpPr>
          <p:nvPr/>
        </p:nvSpPr>
        <p:spPr>
          <a:xfrm>
            <a:off x="1228947" y="1221267"/>
            <a:ext cx="7319630" cy="54054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9470" indent="-339470" defTabSz="578358">
              <a:spcBef>
                <a:spcPts val="3100"/>
              </a:spcBef>
              <a:defRPr sz="2772"/>
            </a:pPr>
            <a:r>
              <a:rPr lang="en-US" sz="2772" dirty="0" smtClean="0"/>
              <a:t>Share aggregate information</a:t>
            </a:r>
          </a:p>
          <a:p>
            <a:pPr marL="339470" indent="-339470" defTabSz="578358">
              <a:spcBef>
                <a:spcPts val="3100"/>
              </a:spcBef>
              <a:defRPr sz="2772"/>
            </a:pPr>
            <a:r>
              <a:rPr lang="en-US" sz="2772" dirty="0" smtClean="0"/>
              <a:t>Make and accept veteran referrals</a:t>
            </a:r>
          </a:p>
          <a:p>
            <a:pPr marL="339470" indent="-339470" defTabSz="578358">
              <a:spcBef>
                <a:spcPts val="3100"/>
              </a:spcBef>
              <a:defRPr sz="2772"/>
            </a:pPr>
            <a:r>
              <a:rPr lang="en-US" sz="2772" dirty="0" smtClean="0"/>
              <a:t>Train leadership on USERRA </a:t>
            </a:r>
          </a:p>
          <a:p>
            <a:pPr marL="339470" indent="-339470" defTabSz="578358">
              <a:spcBef>
                <a:spcPts val="3100"/>
              </a:spcBef>
              <a:defRPr sz="2772"/>
            </a:pPr>
            <a:r>
              <a:rPr lang="en-US" sz="2772" dirty="0" smtClean="0"/>
              <a:t>Train HR staff on unique aspects of military recruitment and retention</a:t>
            </a:r>
          </a:p>
          <a:p>
            <a:pPr marL="339470" indent="-339470" defTabSz="578358">
              <a:spcBef>
                <a:spcPts val="3100"/>
              </a:spcBef>
              <a:defRPr sz="2772"/>
            </a:pPr>
            <a:r>
              <a:rPr lang="en-US" sz="2772" dirty="0" smtClean="0"/>
              <a:t>Formalized outreach and targeted recruitment </a:t>
            </a:r>
          </a:p>
          <a:p>
            <a:pPr marL="339470" indent="-339470" defTabSz="578358">
              <a:spcBef>
                <a:spcPts val="3100"/>
              </a:spcBef>
              <a:defRPr sz="2772"/>
            </a:pPr>
            <a:r>
              <a:rPr lang="en-US" sz="2772" dirty="0" smtClean="0"/>
              <a:t>Display NEOVETS logo</a:t>
            </a:r>
            <a:endParaRPr lang="en-US" sz="2772" dirty="0"/>
          </a:p>
        </p:txBody>
      </p:sp>
      <p:sp>
        <p:nvSpPr>
          <p:cNvPr id="4" name="Rectangle 3"/>
          <p:cNvSpPr/>
          <p:nvPr/>
        </p:nvSpPr>
        <p:spPr>
          <a:xfrm>
            <a:off x="1228947" y="498153"/>
            <a:ext cx="58708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000" b="1" dirty="0" smtClean="0">
                <a:solidFill>
                  <a:srgbClr val="C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CMTE</a:t>
            </a:r>
            <a:r>
              <a:rPr lang="en-US" altLang="en-US" sz="4000" b="1" baseline="30000" dirty="0" smtClean="0">
                <a:solidFill>
                  <a:srgbClr val="C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TM</a:t>
            </a:r>
            <a:r>
              <a:rPr lang="en-US" altLang="en-US" sz="4000" b="1" dirty="0" smtClean="0">
                <a:solidFill>
                  <a:srgbClr val="C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Criteria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4674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885" y="537665"/>
            <a:ext cx="58708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000" b="1" dirty="0" smtClean="0">
                <a:solidFill>
                  <a:srgbClr val="C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CMTE</a:t>
            </a:r>
            <a:r>
              <a:rPr lang="en-US" altLang="en-US" sz="4000" b="1" baseline="30000" dirty="0" smtClean="0">
                <a:solidFill>
                  <a:srgbClr val="C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TM</a:t>
            </a:r>
            <a:r>
              <a:rPr lang="en-US" altLang="en-US" sz="4000" b="1" dirty="0" smtClean="0">
                <a:solidFill>
                  <a:srgbClr val="C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Criteria</a:t>
            </a:r>
            <a:endParaRPr lang="en-US" sz="4000" dirty="0"/>
          </a:p>
        </p:txBody>
      </p:sp>
      <p:sp>
        <p:nvSpPr>
          <p:cNvPr id="3" name="Shape 194"/>
          <p:cNvSpPr txBox="1">
            <a:spLocks/>
          </p:cNvSpPr>
          <p:nvPr/>
        </p:nvSpPr>
        <p:spPr>
          <a:xfrm>
            <a:off x="1143884" y="1402021"/>
            <a:ext cx="7043185" cy="51895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2613" indent="-332613" defTabSz="566674">
              <a:spcBef>
                <a:spcPts val="3100"/>
              </a:spcBef>
              <a:defRPr sz="2716"/>
            </a:pPr>
            <a:r>
              <a:rPr lang="en-US" sz="2716" dirty="0" smtClean="0"/>
              <a:t>Integrate best practices </a:t>
            </a:r>
          </a:p>
          <a:p>
            <a:pPr marL="332613" indent="-332613" defTabSz="566674">
              <a:spcBef>
                <a:spcPts val="3100"/>
              </a:spcBef>
              <a:defRPr sz="2716"/>
            </a:pPr>
            <a:r>
              <a:rPr lang="en-US" sz="2716" dirty="0" smtClean="0"/>
              <a:t>Employee Veterans Resource Group</a:t>
            </a:r>
          </a:p>
          <a:p>
            <a:pPr marL="332613" indent="-332613" defTabSz="566674">
              <a:spcBef>
                <a:spcPts val="3100"/>
              </a:spcBef>
              <a:defRPr sz="2716"/>
            </a:pPr>
            <a:r>
              <a:rPr lang="en-US" sz="2716" dirty="0" smtClean="0"/>
              <a:t>Military Leave Policy</a:t>
            </a:r>
          </a:p>
          <a:p>
            <a:pPr marL="332613" indent="-332613" defTabSz="566674">
              <a:spcBef>
                <a:spcPts val="3100"/>
              </a:spcBef>
              <a:defRPr sz="2716"/>
            </a:pPr>
            <a:r>
              <a:rPr lang="en-US" sz="2716" dirty="0" smtClean="0"/>
              <a:t>Educate employees on National Guard training</a:t>
            </a:r>
          </a:p>
          <a:p>
            <a:pPr marL="332613" indent="-332613" defTabSz="566674">
              <a:spcBef>
                <a:spcPts val="3100"/>
              </a:spcBef>
              <a:defRPr sz="2716"/>
            </a:pPr>
            <a:r>
              <a:rPr lang="en-US" sz="2716" dirty="0" smtClean="0"/>
              <a:t>Onboarding process</a:t>
            </a:r>
          </a:p>
          <a:p>
            <a:pPr marL="332613" indent="-332613" defTabSz="566674">
              <a:spcBef>
                <a:spcPts val="3100"/>
              </a:spcBef>
              <a:defRPr sz="2716"/>
            </a:pPr>
            <a:r>
              <a:rPr lang="en-US" sz="2716" dirty="0" smtClean="0"/>
              <a:t>Feedback to NEOVETS</a:t>
            </a:r>
            <a:endParaRPr lang="en-US" sz="2716" dirty="0"/>
          </a:p>
        </p:txBody>
      </p:sp>
    </p:spTree>
    <p:extLst>
      <p:ext uri="{BB962C8B-B14F-4D97-AF65-F5344CB8AC3E}">
        <p14:creationId xmlns:p14="http://schemas.microsoft.com/office/powerpoint/2010/main" val="245812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3875</TotalTime>
  <Words>165</Words>
  <Application>Microsoft Office PowerPoint</Application>
  <PresentationFormat>On-screen Show (4:3)</PresentationFormat>
  <Paragraphs>38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Century Gothic</vt:lpstr>
      <vt:lpstr>Helvetica</vt:lpstr>
      <vt:lpstr>Office Theme</vt:lpstr>
      <vt:lpstr>Why Become a Certified Military Talent Employer (CMTETM)?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NEOVETS</dc:title>
  <dc:creator>Chad Cook</dc:creator>
  <cp:lastModifiedBy>Joe Lawrence</cp:lastModifiedBy>
  <cp:revision>33</cp:revision>
  <cp:lastPrinted>2017-10-26T15:00:44Z</cp:lastPrinted>
  <dcterms:created xsi:type="dcterms:W3CDTF">2016-05-25T21:06:48Z</dcterms:created>
  <dcterms:modified xsi:type="dcterms:W3CDTF">2017-10-30T02:49:25Z</dcterms:modified>
</cp:coreProperties>
</file>