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9" r:id="rId2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994" y="-5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3F62361-156D-473A-BF73-E98A3C8AAC21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7D355FD-8BD0-458F-B684-A4B3B8B84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17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net.apa.org/record/2021-01234-001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.org/ethics/code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pubmed.ncbi.nlm.nih.gov/33136277/" TargetMode="External"/><Relationship Id="rId5" Type="http://schemas.openxmlformats.org/officeDocument/2006/relationships/hyperlink" Target="https://psycnet.apa.org/record/2021-01234-001" TargetMode="External"/><Relationship Id="rId4" Type="http://schemas.openxmlformats.org/officeDocument/2006/relationships/hyperlink" Target="https://www.ncbi.nlm.nih.gov/pmc/articles/PMC6822982/" TargetMode="Externa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6822982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net.apa.org/record/2021-01234-001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.org/ethics/code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6123068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951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60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7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29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Writing Measurable Treatment Plans</a:t>
            </a:r>
          </a:p>
          <a:p>
            <a:r>
              <a:rPr lang="en-US" b="1" dirty="0"/>
              <a:t>Talking Points:</a:t>
            </a:r>
          </a:p>
          <a:p>
            <a:r>
              <a:rPr lang="en-US" dirty="0"/>
              <a:t>Treatment plans are </a:t>
            </a:r>
            <a:r>
              <a:rPr lang="en-US" b="1" dirty="0"/>
              <a:t>roadmaps for therapeutic progress</a:t>
            </a:r>
            <a:r>
              <a:rPr lang="en-US" dirty="0"/>
              <a:t>. Writing clear, measurable plans ensures transparency, alignment with client goals, and trackable progress.</a:t>
            </a:r>
          </a:p>
          <a:p>
            <a:r>
              <a:rPr lang="en-US" b="1" dirty="0"/>
              <a:t>Key Elements of a Measurable Treatment Plan: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Specific Goals:</a:t>
            </a:r>
            <a:r>
              <a:rPr lang="en-US" dirty="0"/>
              <a:t> Clearly define what you aim to achieve (e.g., improve emotional regulation during transitions).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Measurable Outcomes:</a:t>
            </a:r>
            <a:r>
              <a:rPr lang="en-US" dirty="0"/>
              <a:t> Include quantifiable benchmarks (e.g., reduce anxiety symptoms by 30%).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Time-Bound Objectives:</a:t>
            </a:r>
            <a:r>
              <a:rPr lang="en-US" dirty="0"/>
              <a:t> Set realistic timeframes (e.g., within 6 weeks).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Client Collaboration:</a:t>
            </a:r>
            <a:r>
              <a:rPr lang="en-US" dirty="0"/>
              <a:t> Involve clients and caregivers in setting goals.</a:t>
            </a:r>
          </a:p>
          <a:p>
            <a:r>
              <a:rPr lang="en-US" b="1" dirty="0"/>
              <a:t>Example Goal: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“Client will demonstrate three coping strategies for managing sensory overload within the next four weeks.”</a:t>
            </a:r>
            <a:endParaRPr lang="en-US" dirty="0"/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supports that measurable treatment plans lead to more effective client outcomes and clearer documentation for follow-up interventions (</a:t>
            </a:r>
            <a:r>
              <a:rPr lang="en-US" dirty="0">
                <a:hlinkClick r:id="rId3"/>
              </a:rPr>
              <a:t>APA </a:t>
            </a:r>
            <a:r>
              <a:rPr lang="en-US" dirty="0" err="1">
                <a:hlinkClick r:id="rId3"/>
              </a:rPr>
              <a:t>PsycNet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</a:p>
          <a:p>
            <a:r>
              <a:rPr lang="en-US" dirty="0"/>
              <a:t>Ask participants to write a sample treatment goal using the </a:t>
            </a:r>
            <a:r>
              <a:rPr lang="en-US" b="1" dirty="0"/>
              <a:t>SMART</a:t>
            </a:r>
            <a:r>
              <a:rPr lang="en-US" dirty="0"/>
              <a:t> framework: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Specific, Measurable, Achievable, Relevant, Time-bound.</a:t>
            </a:r>
            <a:br>
              <a:rPr lang="en-US" dirty="0"/>
            </a:br>
            <a:r>
              <a:rPr lang="en-US" dirty="0"/>
              <a:t>Have 1-2 participants share their goals with the group.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71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Effective documentation ensures clarity, accountability, and alignment with treatment goals. Two widely used frameworks for therapeutic notes are </a:t>
            </a:r>
            <a:r>
              <a:rPr lang="en-US" b="1" dirty="0"/>
              <a:t>SOAP</a:t>
            </a:r>
            <a:r>
              <a:rPr lang="en-US" dirty="0"/>
              <a:t> and </a:t>
            </a:r>
            <a:r>
              <a:rPr lang="en-US" b="1" dirty="0"/>
              <a:t>BRIP</a:t>
            </a:r>
            <a:r>
              <a:rPr lang="en-US" dirty="0"/>
              <a:t>. Both approaches offer structure, consistency, and clarity, but they differ slightly in focus and style.</a:t>
            </a:r>
          </a:p>
          <a:p>
            <a:r>
              <a:rPr lang="en-US" b="1" dirty="0"/>
              <a:t>Key Talking Points:</a:t>
            </a:r>
          </a:p>
          <a:p>
            <a:r>
              <a:rPr lang="en-US" b="1" dirty="0"/>
              <a:t>1. SOAP Notes: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 (Subjective):</a:t>
            </a:r>
            <a:r>
              <a:rPr lang="en-US" dirty="0"/>
              <a:t> Document the client’s reported experience, feelings, and observations in their own words.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 (Objective):</a:t>
            </a:r>
            <a:r>
              <a:rPr lang="en-US" dirty="0"/>
              <a:t> Record observable behaviors, therapist observations, and measurable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 (Assessment):</a:t>
            </a:r>
            <a:r>
              <a:rPr lang="en-US" dirty="0"/>
              <a:t> Provide clinical interpretation of the session, progress towards goals, or identification of new concerns.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 (Plan):</a:t>
            </a:r>
            <a:r>
              <a:rPr lang="en-US" dirty="0"/>
              <a:t> Outline the next steps for treatment, including interventions, homework, or focus areas for the next session.</a:t>
            </a:r>
          </a:p>
          <a:p>
            <a:r>
              <a:rPr lang="en-US" b="1" dirty="0"/>
              <a:t>Example SOAP Note: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S:</a:t>
            </a:r>
            <a:r>
              <a:rPr lang="en-US" dirty="0"/>
              <a:t> Client reports increased anxiety in social situations, especially in large crowds.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O:</a:t>
            </a:r>
            <a:r>
              <a:rPr lang="en-US" dirty="0"/>
              <a:t> Client displayed fidgeting and avoided eye contact during role-play exercises.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A:</a:t>
            </a:r>
            <a:r>
              <a:rPr lang="en-US" dirty="0"/>
              <a:t> Anxiety appears linked to sensory overstimulation and social triggers. Progress is gradual but positive.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P:</a:t>
            </a:r>
            <a:r>
              <a:rPr lang="en-US" dirty="0"/>
              <a:t> Introduce sensory toolkit strategies for grounding in social settings. Review progress next session.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SOAP notes are widely accepted in clinical settings for their clarity, standardized structure, and ease of interpretation across multidisciplinary teams (</a:t>
            </a:r>
            <a:r>
              <a:rPr lang="en-US" dirty="0">
                <a:hlinkClick r:id="rId3"/>
              </a:rPr>
              <a:t>APA</a:t>
            </a:r>
            <a:r>
              <a:rPr lang="en-US" dirty="0"/>
              <a:t>).</a:t>
            </a:r>
          </a:p>
          <a:p>
            <a:r>
              <a:rPr lang="en-US" b="1" dirty="0"/>
              <a:t>Strengths of SOAP Notes: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Clear structure for organizing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Easy to reference for progress tracking.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Aligns with insurance and regulatory documentation requirements.</a:t>
            </a:r>
          </a:p>
          <a:p>
            <a:r>
              <a:rPr lang="en-US" b="1" dirty="0"/>
              <a:t>2. BRIP Notes: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 (Behavior):</a:t>
            </a:r>
            <a:r>
              <a:rPr lang="en-US" dirty="0"/>
              <a:t> Document observable client behaviors and emotional states during the session.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 (Response):</a:t>
            </a:r>
            <a:r>
              <a:rPr lang="en-US" dirty="0"/>
              <a:t> Describe the client’s response to interventions or therapeutic exercises.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 (Intervention):</a:t>
            </a:r>
            <a:r>
              <a:rPr lang="en-US" dirty="0"/>
              <a:t> Detail the strategies, techniques, or interventions used during the session.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 (Plan):</a:t>
            </a:r>
            <a:r>
              <a:rPr lang="en-US" dirty="0"/>
              <a:t> Outline next steps, treatment goals, or homework assignments.</a:t>
            </a:r>
          </a:p>
          <a:p>
            <a:r>
              <a:rPr lang="en-US" b="1" dirty="0"/>
              <a:t>Example BRIP Note: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B:</a:t>
            </a:r>
            <a:r>
              <a:rPr lang="en-US" dirty="0"/>
              <a:t> Client appeared tense, clenching fists, and avoiding direct conversation.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R:</a:t>
            </a:r>
            <a:r>
              <a:rPr lang="en-US" dirty="0"/>
              <a:t> Client engaged with breathing exercises and reported feeling slightly more relaxed afterward.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I:</a:t>
            </a:r>
            <a:r>
              <a:rPr lang="en-US" dirty="0"/>
              <a:t> Implemented guided breathing and body scan exercises.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P:</a:t>
            </a:r>
            <a:r>
              <a:rPr lang="en-US" dirty="0"/>
              <a:t> Practice breathing exercises at home twice daily. Assess coping improvements next session.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BRIP notes are particularly effective in therapeutic models that emphasize behavioral observations and real-time intervention outcomes (</a:t>
            </a:r>
            <a:r>
              <a:rPr lang="en-US" dirty="0">
                <a:hlinkClick r:id="rId4"/>
              </a:rPr>
              <a:t>NCBI</a:t>
            </a:r>
            <a:r>
              <a:rPr lang="en-US" dirty="0"/>
              <a:t>).</a:t>
            </a:r>
          </a:p>
          <a:p>
            <a:r>
              <a:rPr lang="en-US" b="1" dirty="0"/>
              <a:t>Strengths of BRIP Notes: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Focus on real-time behavioral observations.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Simplified structure for quick reference.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Highlights intervention impact and next steps.</a:t>
            </a:r>
          </a:p>
          <a:p>
            <a:r>
              <a:rPr lang="en-US" b="1" dirty="0"/>
              <a:t>3. Comparing SOAP and BRIP Notes:</a:t>
            </a:r>
          </a:p>
          <a:p>
            <a:r>
              <a:rPr lang="en-US" b="1" dirty="0"/>
              <a:t>SOAP </a:t>
            </a:r>
            <a:r>
              <a:rPr lang="en-US" b="1" dirty="0" err="1"/>
              <a:t>NotesBRIP</a:t>
            </a:r>
            <a:r>
              <a:rPr lang="en-US" b="1" dirty="0"/>
              <a:t> </a:t>
            </a:r>
            <a:r>
              <a:rPr lang="en-US" b="1" dirty="0" err="1"/>
              <a:t>Notes</a:t>
            </a:r>
            <a:r>
              <a:rPr lang="en-US" dirty="0" err="1"/>
              <a:t>Focuses</a:t>
            </a:r>
            <a:r>
              <a:rPr lang="en-US" dirty="0"/>
              <a:t> on client experience, observable data, and </a:t>
            </a:r>
            <a:r>
              <a:rPr lang="en-US" dirty="0" err="1"/>
              <a:t>analysis.Emphasizes</a:t>
            </a:r>
            <a:r>
              <a:rPr lang="en-US" dirty="0"/>
              <a:t> immediate behavioral responses and therapist </a:t>
            </a:r>
            <a:r>
              <a:rPr lang="en-US" dirty="0" err="1"/>
              <a:t>interventions.Broader</a:t>
            </a:r>
            <a:r>
              <a:rPr lang="en-US" dirty="0"/>
              <a:t> application across clinical </a:t>
            </a:r>
            <a:r>
              <a:rPr lang="en-US" dirty="0" err="1"/>
              <a:t>disciplines.Common</a:t>
            </a:r>
            <a:r>
              <a:rPr lang="en-US" dirty="0"/>
              <a:t> in behavioral and crisis intervention </a:t>
            </a:r>
            <a:r>
              <a:rPr lang="en-US" dirty="0" err="1"/>
              <a:t>therapies.Comprehensive</a:t>
            </a:r>
            <a:r>
              <a:rPr lang="en-US" dirty="0"/>
              <a:t> and </a:t>
            </a:r>
            <a:r>
              <a:rPr lang="en-US" dirty="0" err="1"/>
              <a:t>reflective.Action</a:t>
            </a:r>
            <a:r>
              <a:rPr lang="en-US" dirty="0"/>
              <a:t>-oriented and outcome-</a:t>
            </a:r>
            <a:r>
              <a:rPr lang="en-US" dirty="0" err="1"/>
              <a:t>focused.</a:t>
            </a:r>
            <a:r>
              <a:rPr lang="en-US" b="1" dirty="0" err="1"/>
              <a:t>Evidence</a:t>
            </a:r>
            <a:r>
              <a:rPr lang="en-US" b="1" dirty="0"/>
              <a:t>:</a:t>
            </a:r>
            <a:br>
              <a:rPr lang="en-US" dirty="0"/>
            </a:br>
            <a:r>
              <a:rPr lang="en-US" dirty="0"/>
              <a:t>Both frameworks are effective, but the choice depends on therapeutic goals, practice settings, and provider preference (</a:t>
            </a:r>
            <a:r>
              <a:rPr lang="en-US" dirty="0">
                <a:hlinkClick r:id="rId5"/>
              </a:rPr>
              <a:t>APA </a:t>
            </a:r>
            <a:r>
              <a:rPr lang="en-US" dirty="0" err="1">
                <a:hlinkClick r:id="rId5"/>
              </a:rPr>
              <a:t>PsycNet</a:t>
            </a:r>
            <a:r>
              <a:rPr lang="en-US" dirty="0"/>
              <a:t>).</a:t>
            </a:r>
          </a:p>
          <a:p>
            <a:r>
              <a:rPr lang="en-US" b="1" dirty="0"/>
              <a:t>4. Best Practices for Documentation (SOAP or BRIP):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</a:t>
            </a:r>
            <a:r>
              <a:rPr lang="en-US" b="1" dirty="0"/>
              <a:t>clear, professional language</a:t>
            </a:r>
            <a:r>
              <a:rPr lang="en-US" dirty="0"/>
              <a:t> and avoid jargon.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 </a:t>
            </a:r>
            <a:r>
              <a:rPr lang="en-US" b="1" dirty="0"/>
              <a:t>objective</a:t>
            </a:r>
            <a:r>
              <a:rPr lang="en-US" dirty="0"/>
              <a:t> in observations and assessments.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Document notes </a:t>
            </a:r>
            <a:r>
              <a:rPr lang="en-US" b="1" dirty="0"/>
              <a:t>promptly after sessions</a:t>
            </a:r>
            <a:r>
              <a:rPr lang="en-US" dirty="0"/>
              <a:t> to ensure accuracy.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Align each note with </a:t>
            </a:r>
            <a:r>
              <a:rPr lang="en-US" b="1" dirty="0"/>
              <a:t>treatment goals</a:t>
            </a:r>
            <a:r>
              <a:rPr lang="en-US" dirty="0"/>
              <a:t> and progress benchmarks.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Timely and accurate documentation improves client care continuity and reduces errors (</a:t>
            </a:r>
            <a:r>
              <a:rPr lang="en-US" dirty="0">
                <a:hlinkClick r:id="rId6"/>
              </a:rPr>
              <a:t>PubMed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309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b="1" dirty="0"/>
              <a:t>Empowerment-Based Integrated Treatment (EBiT)</a:t>
            </a:r>
            <a:r>
              <a:rPr lang="en-US" dirty="0"/>
              <a:t>, charting is not just a documentation requirement—it’s a tool for </a:t>
            </a:r>
            <a:r>
              <a:rPr lang="en-US" b="1" dirty="0"/>
              <a:t>clarity, accountability, and effectiveness</a:t>
            </a:r>
            <a:r>
              <a:rPr lang="en-US" dirty="0"/>
              <a:t> in delivering care. The </a:t>
            </a:r>
            <a:r>
              <a:rPr lang="en-US" b="1" dirty="0"/>
              <a:t>BIG-P</a:t>
            </a:r>
            <a:r>
              <a:rPr lang="en-US" dirty="0"/>
              <a:t> method, which stands for </a:t>
            </a:r>
            <a:r>
              <a:rPr lang="en-US" b="1" dirty="0"/>
              <a:t>Behavior, Intervention with Modalities, Goals, and Plan</a:t>
            </a:r>
            <a:r>
              <a:rPr lang="en-US" dirty="0"/>
              <a:t>, was specifically designed to align with the EBiT philosophy. This approach ensures that every session note serves as a </a:t>
            </a:r>
            <a:r>
              <a:rPr lang="en-US" b="1" dirty="0"/>
              <a:t>transparent, actionable, and client-centered record of care.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1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Why It Matters: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Behavioral documentation provides </a:t>
            </a:r>
            <a:r>
              <a:rPr lang="en-US" b="1" dirty="0"/>
              <a:t>baseline data</a:t>
            </a:r>
            <a:r>
              <a:rPr lang="en-US" dirty="0"/>
              <a:t> for tracking changes over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helps </a:t>
            </a:r>
            <a:r>
              <a:rPr lang="en-US" b="1" dirty="0"/>
              <a:t>identify patterns and triggers</a:t>
            </a:r>
            <a:r>
              <a:rPr lang="en-US" dirty="0"/>
              <a:t> in client behavior.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Behavioral observation improves treatment accuracy and helps tailor interventions to address specific triggers (</a:t>
            </a:r>
            <a:r>
              <a:rPr lang="en-US" dirty="0">
                <a:hlinkClick r:id="rId3"/>
              </a:rPr>
              <a:t>NCBI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participants: </a:t>
            </a:r>
            <a:r>
              <a:rPr lang="en-US" i="1" dirty="0"/>
              <a:t>“What specific behavioral cues do you often observe in your clients, and how do you document them?”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584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Why It Matters: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Clear documentation of interventions ensures </a:t>
            </a:r>
            <a:r>
              <a:rPr lang="en-US" b="1" dirty="0"/>
              <a:t>continuity of care</a:t>
            </a:r>
            <a:r>
              <a:rPr lang="en-US" dirty="0"/>
              <a:t> across sessions and among providers.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provides </a:t>
            </a:r>
            <a:r>
              <a:rPr lang="en-US" b="1" dirty="0"/>
              <a:t>evidence-based reasoning</a:t>
            </a:r>
            <a:r>
              <a:rPr lang="en-US" dirty="0"/>
              <a:t> for therapeutic choices.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Modality-specific documentation ensures interventions are measurable and reproducible, which aligns with evidence-based care principles (</a:t>
            </a:r>
            <a:r>
              <a:rPr lang="en-US" dirty="0">
                <a:hlinkClick r:id="rId3"/>
              </a:rPr>
              <a:t>APA </a:t>
            </a:r>
            <a:r>
              <a:rPr lang="en-US" dirty="0" err="1">
                <a:hlinkClick r:id="rId3"/>
              </a:rPr>
              <a:t>PsycNet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name one modality they use frequently and how they document it in session notes.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659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Why It Matters: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Goals provide </a:t>
            </a:r>
            <a:r>
              <a:rPr lang="en-US" b="1" dirty="0"/>
              <a:t>focus and direction</a:t>
            </a:r>
            <a:r>
              <a:rPr lang="en-US" dirty="0"/>
              <a:t> for both the client and therapist.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They help </a:t>
            </a:r>
            <a:r>
              <a:rPr lang="en-US" b="1" dirty="0"/>
              <a:t>track measurable progress</a:t>
            </a:r>
            <a:r>
              <a:rPr lang="en-US" dirty="0"/>
              <a:t> across sessions.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Clearly defined goals are associated with higher client engagement and improved treatment outcomes (Frontiers in Psychology).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 to write one SMART goal they’ve set for a client recently and discuss whether it met the SMART criteria.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54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Why It Matters: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plan provides a </a:t>
            </a:r>
            <a:r>
              <a:rPr lang="en-US" b="1" dirty="0"/>
              <a:t>clear roadmap for future sessions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helps align </a:t>
            </a:r>
            <a:r>
              <a:rPr lang="en-US" b="1" dirty="0"/>
              <a:t>client, caregiver, and therapist expectations</a:t>
            </a:r>
            <a:r>
              <a:rPr lang="en-US" dirty="0"/>
              <a:t> for progress.</a:t>
            </a:r>
          </a:p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Well-documented plans improve therapeutic consistency and reduce ambiguity in follow-up care (</a:t>
            </a:r>
            <a:r>
              <a:rPr lang="en-US" dirty="0">
                <a:hlinkClick r:id="rId3"/>
              </a:rPr>
              <a:t>APA Ethics Code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  <a:r>
              <a:rPr lang="en-US" dirty="0"/>
              <a:t> Ask participants: </a:t>
            </a:r>
            <a:r>
              <a:rPr lang="en-US" i="1" dirty="0"/>
              <a:t>“When documenting plans, how do you ensure they are actionable and clear for both the client and yourself?”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19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037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Evidence:</a:t>
            </a:r>
            <a:br>
              <a:rPr lang="en-US" dirty="0"/>
            </a:br>
            <a:r>
              <a:rPr lang="en-US" dirty="0"/>
              <a:t>Research shows that combining behavioral observations, evidence-based interventions, and measurable goals leads to improved treatment efficacy and client satisfaction (</a:t>
            </a:r>
            <a:r>
              <a:rPr lang="en-US" dirty="0">
                <a:hlinkClick r:id="rId3"/>
              </a:rPr>
              <a:t>NCBI</a:t>
            </a:r>
            <a:r>
              <a:rPr lang="en-US" dirty="0"/>
              <a:t>).</a:t>
            </a:r>
          </a:p>
          <a:p>
            <a:r>
              <a:rPr lang="en-US" b="1" dirty="0"/>
              <a:t>Engagement Tip:</a:t>
            </a:r>
          </a:p>
          <a:p>
            <a:r>
              <a:rPr lang="en-US" dirty="0"/>
              <a:t>Ask participants to reflect: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“Which component of the BIG-P framework do you feel most confident documenting, and which area needs improvement?”</a:t>
            </a:r>
            <a:endParaRPr lang="en-US" dirty="0"/>
          </a:p>
          <a:p>
            <a:r>
              <a:rPr lang="en-US" dirty="0"/>
              <a:t>Encourage participants to write a brief BIG-P style note based on a sample client scenario: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Client arrives visibly anxious, shares difficulties with sensory overload in crowded spaces. Intervention includes guided breathing exercises and somatic regulation techniques. Goal is to develop two self-soothing strategies for similar scenarios.</a:t>
            </a:r>
            <a:endParaRPr lang="en-US" dirty="0"/>
          </a:p>
          <a:p>
            <a:r>
              <a:rPr lang="en-US" b="1" dirty="0"/>
              <a:t>Reflection Question: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How can adopting the BIG-P structure improve your documentation process and client outcomes?</a:t>
            </a:r>
            <a:endParaRPr lang="en-US" dirty="0"/>
          </a:p>
          <a:p>
            <a:r>
              <a:rPr lang="en-US" dirty="0"/>
              <a:t>Encourage participants to write one actionable step they’ll implement to align their charting with the BIG-P framework.</a:t>
            </a:r>
          </a:p>
          <a:p>
            <a:r>
              <a:rPr lang="en-US" b="1" dirty="0"/>
              <a:t>Key Takeaways: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Behavior:</a:t>
            </a:r>
            <a:r>
              <a:rPr lang="en-US" dirty="0"/>
              <a:t> Document objective observations and emotional cues.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Intervention with Modalities:</a:t>
            </a:r>
            <a:r>
              <a:rPr lang="en-US" dirty="0"/>
              <a:t> Detail specific strategies used and their purpose.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Goals:</a:t>
            </a:r>
            <a:r>
              <a:rPr lang="en-US" dirty="0"/>
              <a:t> Align session outcomes with clear, measurable objectives.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Plan:</a:t>
            </a:r>
            <a:r>
              <a:rPr lang="en-US" dirty="0"/>
              <a:t> Outline actionable next steps for treatment.</a:t>
            </a:r>
          </a:p>
          <a:p>
            <a:r>
              <a:rPr lang="en-US" b="1" dirty="0"/>
              <a:t>Closing Thought: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/>
              <a:t>BIG-P method isn’t just about meeting documentation standards—it’s about enhancing clarity, building trust, and driving meaningful therapeutic outcomes.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528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68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08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13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35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8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4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23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355FD-8BD0-458F-B684-A4B3B8B84B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0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31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Modules 6 &amp; 7: Ethical Practice &amp; Research and Outcome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9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Combining Ethical Standards with Evidence-Based Measurement in EBiT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6397" y="508838"/>
            <a:ext cx="3913467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Learning Objectives (Module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9150" y="804672"/>
            <a:ext cx="3915918" cy="5230368"/>
          </a:xfrm>
        </p:spPr>
        <p:txBody>
          <a:bodyPr anchor="ctr">
            <a:normAutofit/>
          </a:bodyPr>
          <a:lstStyle/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1. Collect and analyze clinical data effectively.</a:t>
            </a:r>
          </a:p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2. Write treatment plans aligned with EBiT philosophy.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Data Collection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Using standardized tools for tracking progress and outcomes.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Evidence-Based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Integrating research findings into therapeutic interventions.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CB02B1-1B82-403C-B7D2-E2CED1882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DE13A7-6382-4A67-BEBE-4FF1F37C7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9978FC9-2E40-4257-8D97-FAB20CA4B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40ABB98-77BA-4C40-8121-34D196E58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1AA752E-66C1-4835-8A3C-55647515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9555AB-2295-4939-AEC9-B2CBFCB4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7499201-5A2C-48B3-9B02-5519B8829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FC2AE7-C60C-4C48-BCAE-410BB6C3D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0EA1593-6BC9-441E-8F3C-46DD50F81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840" y="1741337"/>
            <a:ext cx="4086547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Documenting Treatment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370" y="4200522"/>
            <a:ext cx="4087487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Writing clear, measurable, and goal-oriented treatment notes.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147D5D-F01F-4164-BD81-D10DC6F23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56" y="2854"/>
            <a:ext cx="2087566" cy="2406445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24C7412-3E2D-4708-8DC3-425A457A1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1483A6A-CB0B-4469-B09D-C9451F9B0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A935E9D-EB55-46F3-BCCB-9CB918E87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EDC5655-C7D7-4936-91EA-E188A96DC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D0E248E-80AB-4B35-BA8D-F940FCB44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062939" y="4456669"/>
            <a:ext cx="2087566" cy="2406445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9E91B0A-66E8-4298-BAC6-004DBE491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A629C66-36BD-487E-B1CD-ED026D778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6BC2D2C-3D7D-4224-81BC-22C094C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3BDF903-22C5-4312-8776-C2ABC3EDC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030A07-C850-725D-D702-B0B1CCC74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5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Writing Notes in EBiT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E314D-A672-52F9-678A-361F198FC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6601" y="4001587"/>
            <a:ext cx="4132008" cy="1932074"/>
          </a:xfr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SOAP, BIRP, UPHEAL, Medical</a:t>
            </a:r>
          </a:p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7400" dirty="0">
                <a:solidFill>
                  <a:schemeClr val="tx2"/>
                </a:solidFill>
              </a:rPr>
              <a:t>EBiT Notes: Behavior, Intervention with Modality, Goals and Plan</a:t>
            </a:r>
            <a:endParaRPr lang="en-US" sz="74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8873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70F2373-777E-9F84-0550-8430658A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1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Excellence in Charting with EBiT – Behavior, Intervention with Modalities, Goals, and Plan (BIG-P)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D6AC2-4E91-EFB4-6BF6-C3A965DE7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Why EBiT Charting Follows the BIG-P Framework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2540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FD548C-F9C1-EF64-ED16-A78896CD3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1280679"/>
            <a:ext cx="7375161" cy="1325563"/>
          </a:xfrm>
        </p:spPr>
        <p:txBody>
          <a:bodyPr anchor="b">
            <a:normAutofit/>
          </a:bodyPr>
          <a:lstStyle/>
          <a:p>
            <a:r>
              <a:rPr lang="en-US" sz="3100">
                <a:solidFill>
                  <a:schemeClr val="tx2"/>
                </a:solidFill>
              </a:rPr>
              <a:t>Behavior (B)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17417" y="0"/>
            <a:ext cx="2926583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1">
            <a:extLst>
              <a:ext uri="{FF2B5EF4-FFF2-40B4-BE49-F238E27FC236}">
                <a16:creationId xmlns:a16="http://schemas.microsoft.com/office/drawing/2014/main" id="{5BEF6C39-6091-8626-E280-A672B9AFA1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84419" y="2890979"/>
            <a:ext cx="7375161" cy="26939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This section focuses on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objective observations of the client’s behavior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 during the session.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Document physical cues, emotional states, and verbal/non-verbal communication.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Example: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“Client displayed signs of sensory overstimulation, including covering ears and rocking back and forth.”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174211" cy="2175328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8434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038AA1-5B4C-CB46-8BD8-6D40E9246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1280679"/>
            <a:ext cx="7375161" cy="1325563"/>
          </a:xfrm>
        </p:spPr>
        <p:txBody>
          <a:bodyPr anchor="b">
            <a:normAutofit/>
          </a:bodyPr>
          <a:lstStyle/>
          <a:p>
            <a:r>
              <a:rPr lang="en-US" sz="3100">
                <a:solidFill>
                  <a:schemeClr val="tx2"/>
                </a:solidFill>
              </a:rPr>
              <a:t>Intervention with Modalities (I)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17417" y="0"/>
            <a:ext cx="2926583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1">
            <a:extLst>
              <a:ext uri="{FF2B5EF4-FFF2-40B4-BE49-F238E27FC236}">
                <a16:creationId xmlns:a16="http://schemas.microsoft.com/office/drawing/2014/main" id="{2932654E-F3B8-AB0D-38BA-E152870FC0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84419" y="2890979"/>
            <a:ext cx="7375161" cy="26939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Detail the </a:t>
            </a: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interventions used during the session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, including specific therapeutic modalities (e.g., Play Therapy, CBT, Sound Therapy).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Include why the chosen modality was applied.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Example: </a:t>
            </a:r>
            <a:r>
              <a:rPr kumimoji="0" lang="en-US" altLang="en-US" sz="1600" b="0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“Used guided breathing exercises (Somatic Therapy) to reduce client anxiety and re-regulate emotional state.”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174211" cy="2175328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2174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EC5B0C-FA6F-C15A-BAB0-C4350F55E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419" y="1280679"/>
            <a:ext cx="7375161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1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Goals (G)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17417" y="0"/>
            <a:ext cx="2926583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1">
            <a:extLst>
              <a:ext uri="{FF2B5EF4-FFF2-40B4-BE49-F238E27FC236}">
                <a16:creationId xmlns:a16="http://schemas.microsoft.com/office/drawing/2014/main" id="{37C78F64-17EB-0FC4-E365-E1606B9DC1C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84419" y="2890979"/>
            <a:ext cx="7375161" cy="26939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Document </a:t>
            </a: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session-specific goals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 linked to the larger treatment plan.</a:t>
            </a:r>
          </a:p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Goals should follow the </a:t>
            </a: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SMART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 framework: Specific, Measurable, Achievable, Relevant, Time-bound.</a:t>
            </a:r>
          </a:p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Example: </a:t>
            </a:r>
            <a:r>
              <a:rPr kumimoji="0" lang="en-US" altLang="en-US" sz="1600" b="0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“Goal: Client will use two coping strategies to manage sensory overload during social interactions by the next session.”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174211" cy="2175328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2159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D1F06-6625-31ED-B242-D8D140EA5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419" y="1594707"/>
            <a:ext cx="7375161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1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Plan (P)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509575" cy="2510865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1">
            <a:extLst>
              <a:ext uri="{FF2B5EF4-FFF2-40B4-BE49-F238E27FC236}">
                <a16:creationId xmlns:a16="http://schemas.microsoft.com/office/drawing/2014/main" id="{24399F82-B4E5-1C91-13D3-83A3DF3314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84419" y="3329677"/>
            <a:ext cx="7375161" cy="245726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Outline the </a:t>
            </a: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next steps for treatment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, including upcoming interventions, homework assignments, and follow-up actions.</a:t>
            </a:r>
          </a:p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Include any </a:t>
            </a: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adjustments based on session insights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 or client progress.</a:t>
            </a:r>
          </a:p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Example: </a:t>
            </a:r>
            <a:r>
              <a:rPr kumimoji="0" lang="en-US" altLang="en-US" sz="1600" b="0" i="1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“Plan: Introduce a sensory toolkit in the next session. Caregiver to monitor emotional triggers at home.”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</a:rPr>
              <a:t>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319752" y="4030420"/>
            <a:ext cx="3878664" cy="1776494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6321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1280679"/>
            <a:ext cx="7375161" cy="1325563"/>
          </a:xfrm>
        </p:spPr>
        <p:txBody>
          <a:bodyPr anchor="b"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Module 6: Ethical Practice Overview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17417" y="0"/>
            <a:ext cx="2926583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2890979"/>
            <a:ext cx="7375161" cy="2693976"/>
          </a:xfrm>
        </p:spPr>
        <p:txBody>
          <a:bodyPr>
            <a:normAutofit/>
          </a:bodyPr>
          <a:lstStyle/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Maintaining Integrity, Transparency, and Legal Compliance in Therapeutic Care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174211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1" y="3985"/>
            <a:ext cx="7329573" cy="6858000"/>
            <a:chOff x="1303402" y="3985"/>
            <a:chExt cx="9772765" cy="6858000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F3FD5C2-EA64-CB46-5262-15C1B8508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419" y="1280679"/>
            <a:ext cx="7375161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1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Why the BIG-P Method Aligns with EBiT Philosophy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17417" y="0"/>
            <a:ext cx="2926583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1">
            <a:extLst>
              <a:ext uri="{FF2B5EF4-FFF2-40B4-BE49-F238E27FC236}">
                <a16:creationId xmlns:a16="http://schemas.microsoft.com/office/drawing/2014/main" id="{A218DF14-F4AA-07FF-5EFB-F2E7FCF0825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86409" y="2606242"/>
            <a:ext cx="7991061" cy="40529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R="0" lvl="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</a:rPr>
              <a:t>Client-Centered Approach: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</a:rPr>
              <a:t>Each section focuses on the client’s unique experience, aligning with the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</a:rPr>
              <a:t>Validate, Accept, Nurture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</a:rPr>
              <a:t> principles of EBiT.</a:t>
            </a:r>
          </a:p>
          <a:p>
            <a:pPr marR="0" lvl="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pPr marR="0" lvl="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</a:rPr>
              <a:t>Transparency and Accountability: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</a:rPr>
              <a:t>BIG-P charting creates a clear, chronological record that is easy to review and audit.</a:t>
            </a:r>
          </a:p>
          <a:p>
            <a:pPr marR="0" lvl="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pPr marR="0" lvl="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</a:rPr>
              <a:t>Measurable Progress: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</a:rPr>
              <a:t>Goals and plans are explicitly linked to behavioral observations and therapeutic interventions, ensuring that progress is quantifiable.</a:t>
            </a:r>
          </a:p>
          <a:p>
            <a:pPr marR="0" lvl="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pPr marR="0" lvl="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</a:rPr>
              <a:t>Collaborative Documentation: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</a:endParaRPr>
          </a:p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</a:rPr>
              <a:t>BIG-P invites clients and caregivers to understand and participate in treatment goals and plans.</a:t>
            </a:r>
          </a:p>
          <a:p>
            <a:pPr marL="0" marR="0" lvl="0" indent="-228600" algn="l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174211" cy="2175328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556732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1280679"/>
            <a:ext cx="7375161" cy="1325563"/>
          </a:xfrm>
        </p:spPr>
        <p:txBody>
          <a:bodyPr anchor="b"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Key Takeaways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17417" y="0"/>
            <a:ext cx="2926583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2890979"/>
            <a:ext cx="7375161" cy="2693976"/>
          </a:xfrm>
        </p:spPr>
        <p:txBody>
          <a:bodyPr>
            <a:normAutofit/>
          </a:bodyPr>
          <a:lstStyle/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1. Ethical practice ensures safety and trust.</a:t>
            </a:r>
          </a:p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2. Data-driven approaches enhance treatment efficacy.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174211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1755073"/>
            <a:ext cx="7375161" cy="1066802"/>
          </a:xfrm>
        </p:spPr>
        <p:txBody>
          <a:bodyPr anchor="b">
            <a:normAutofit/>
          </a:bodyPr>
          <a:lstStyle/>
          <a:p>
            <a:pPr>
              <a:defRPr sz="2400" b="1"/>
            </a:pPr>
            <a:r>
              <a:rPr lang="en-US" sz="3100">
                <a:solidFill>
                  <a:schemeClr val="tx2"/>
                </a:solidFill>
              </a:rPr>
              <a:t>Learning Objectives (Module 6)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00351" y="0"/>
            <a:ext cx="3243649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49325"/>
            <a:ext cx="7375161" cy="2945574"/>
          </a:xfrm>
        </p:spPr>
        <p:txBody>
          <a:bodyPr anchor="ctr">
            <a:normAutofit/>
          </a:bodyPr>
          <a:lstStyle/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1. Demonstrate adherence to professional and legal standards.</a:t>
            </a:r>
          </a:p>
          <a:p>
            <a:pPr>
              <a:defRPr sz="1400"/>
            </a:pPr>
            <a:r>
              <a:rPr lang="en-US" sz="1600">
                <a:solidFill>
                  <a:schemeClr val="tx2"/>
                </a:solidFill>
              </a:rPr>
              <a:t>2. Apply ethical reasoning in clinical dilemmas.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Informed Consent and Transparency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19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Ensuring clients understand therapy's nature, risks, and benefits.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Maintaining Professional Boundaries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Establishing respectful boundaries with clients and caregivers.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Legal Compliance and Confidentiality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Understanding HIPAA regulations, confidentiality, and data security.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1" y="3985"/>
            <a:ext cx="7329573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96" y="1764407"/>
            <a:ext cx="4320635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4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Ethical Decision-Making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96" y="4165152"/>
            <a:ext cx="432063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Applying structured approaches to resolve ethical dilemmas.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048" y="1542402"/>
            <a:ext cx="3890131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3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Transition to Module 7: Research and Outcome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6601" y="4001587"/>
            <a:ext cx="389102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Using data and evidence to improve therapeutic outcomes.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CB02B1-1B82-403C-B7D2-E2CED1882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CDE13A7-6382-4A67-BEBE-4FF1F37C7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9978FC9-2E40-4257-8D97-FAB20CA4B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40ABB98-77BA-4C40-8121-34D196E58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1AA752E-66C1-4835-8A3C-55647515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9555AB-2295-4939-AEC9-B2CBFCB4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7499201-5A2C-48B3-9B02-5519B8829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FC2AE7-C60C-4C48-BCAE-410BB6C3D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0EA1593-6BC9-441E-8F3C-46DD50F81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840" y="1741337"/>
            <a:ext cx="4086547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defRPr sz="2400" b="1"/>
            </a:pPr>
            <a:r>
              <a:rPr lang="en-US" sz="3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Module 7: Research and Outcome Measurement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8370" y="4200522"/>
            <a:ext cx="4087487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  <a:defRPr sz="1400"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Tracking Progress and Aligning Practices with EBiT Goals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147D5D-F01F-4164-BD81-D10DC6F23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56" y="2854"/>
            <a:ext cx="2087566" cy="2406445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24C7412-3E2D-4708-8DC3-425A457A1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1483A6A-CB0B-4469-B09D-C9451F9B0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A935E9D-EB55-46F3-BCCB-9CB918E87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EDC5655-C7D7-4936-91EA-E188A96DC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D0E248E-80AB-4B35-BA8D-F940FCB44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062939" y="4456669"/>
            <a:ext cx="2087566" cy="2406445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9E91B0A-66E8-4298-BAC6-004DBE491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A629C66-36BD-487E-B1CD-ED026D778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6BC2D2C-3D7D-4224-81BC-22C094C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3BDF903-22C5-4312-8776-C2ABC3EDC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1927</Words>
  <Application>Microsoft Office PowerPoint</Application>
  <PresentationFormat>On-screen Show (4:3)</PresentationFormat>
  <Paragraphs>179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Aptos</vt:lpstr>
      <vt:lpstr>Arial</vt:lpstr>
      <vt:lpstr>Calibri</vt:lpstr>
      <vt:lpstr>Office Theme</vt:lpstr>
      <vt:lpstr>Modules 6 &amp; 7: Ethical Practice &amp; Research and Outcome Measurement</vt:lpstr>
      <vt:lpstr>Module 6: Ethical Practice Overview</vt:lpstr>
      <vt:lpstr>Learning Objectives (Module 6)</vt:lpstr>
      <vt:lpstr>Informed Consent and Transparency</vt:lpstr>
      <vt:lpstr>Maintaining Professional Boundaries</vt:lpstr>
      <vt:lpstr>Legal Compliance and Confidentiality</vt:lpstr>
      <vt:lpstr>Ethical Decision-Making Frameworks</vt:lpstr>
      <vt:lpstr>Transition to Module 7: Research and Outcome Measurement</vt:lpstr>
      <vt:lpstr>Module 7: Research and Outcome Measurement Overview</vt:lpstr>
      <vt:lpstr>Learning Objectives (Module 7)</vt:lpstr>
      <vt:lpstr>Data Collection Tools</vt:lpstr>
      <vt:lpstr>Evidence-Based Practices</vt:lpstr>
      <vt:lpstr>Documenting Treatment Plans</vt:lpstr>
      <vt:lpstr>Writing Notes in EBiT</vt:lpstr>
      <vt:lpstr>Excellence in Charting with EBiT – Behavior, Intervention with Modalities, Goals, and Plan (BIG-P)</vt:lpstr>
      <vt:lpstr>Behavior (B)</vt:lpstr>
      <vt:lpstr>Intervention with Modalities (I)</vt:lpstr>
      <vt:lpstr>Goals (G)</vt:lpstr>
      <vt:lpstr>Plan (P)</vt:lpstr>
      <vt:lpstr>Why the BIG-P Method Aligns with EBiT Philosophy</vt:lpstr>
      <vt:lpstr>Key Takeaways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Angela Fisher</dc:creator>
  <cp:keywords/>
  <dc:description>generated using python-pptx</dc:description>
  <cp:lastModifiedBy>Angela Fisher</cp:lastModifiedBy>
  <cp:revision>5</cp:revision>
  <dcterms:created xsi:type="dcterms:W3CDTF">2013-01-27T09:14:16Z</dcterms:created>
  <dcterms:modified xsi:type="dcterms:W3CDTF">2025-01-05T04:09:01Z</dcterms:modified>
  <cp:category/>
</cp:coreProperties>
</file>