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7" r:id="rId2"/>
    <p:sldId id="258" r:id="rId3"/>
    <p:sldId id="261" r:id="rId4"/>
    <p:sldId id="262" r:id="rId5"/>
    <p:sldId id="264" r:id="rId6"/>
    <p:sldId id="265" r:id="rId7"/>
    <p:sldId id="285" r:id="rId8"/>
    <p:sldId id="286" r:id="rId9"/>
    <p:sldId id="287" r:id="rId10"/>
    <p:sldId id="295" r:id="rId11"/>
    <p:sldId id="290" r:id="rId12"/>
    <p:sldId id="288" r:id="rId13"/>
    <p:sldId id="291" r:id="rId14"/>
    <p:sldId id="289" r:id="rId15"/>
    <p:sldId id="293" r:id="rId16"/>
    <p:sldId id="294" r:id="rId17"/>
    <p:sldId id="259" r:id="rId18"/>
    <p:sldId id="260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E79A1DC-472C-4F5D-99EA-57100C75B5E2}">
          <p14:sldIdLst>
            <p14:sldId id="257"/>
            <p14:sldId id="258"/>
            <p14:sldId id="261"/>
            <p14:sldId id="262"/>
          </p14:sldIdLst>
        </p14:section>
        <p14:section name="Pattern Training" id="{7C4634E2-CC3A-483D-876F-1A99639DD503}">
          <p14:sldIdLst>
            <p14:sldId id="264"/>
            <p14:sldId id="265"/>
            <p14:sldId id="285"/>
            <p14:sldId id="286"/>
            <p14:sldId id="287"/>
            <p14:sldId id="295"/>
            <p14:sldId id="290"/>
            <p14:sldId id="288"/>
            <p14:sldId id="291"/>
            <p14:sldId id="289"/>
            <p14:sldId id="293"/>
            <p14:sldId id="294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20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19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22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37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805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1568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592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80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3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0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95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6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92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43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48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DD5C-390C-413A-8E70-C9EB40C5E144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8D10EE-4BEF-462B-9B3A-FFE84251A0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6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16" y="446088"/>
            <a:ext cx="3612794" cy="5414962"/>
          </a:xfrm>
        </p:spPr>
      </p:pic>
      <p:sp>
        <p:nvSpPr>
          <p:cNvPr id="13" name="文字方塊 12"/>
          <p:cNvSpPr txBox="1"/>
          <p:nvPr/>
        </p:nvSpPr>
        <p:spPr>
          <a:xfrm>
            <a:off x="1299044" y="5025779"/>
            <a:ext cx="5808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Make Learning</a:t>
            </a:r>
            <a:r>
              <a:rPr lang="zh-TW" altLang="en-US" sz="4000" dirty="0" smtClean="0">
                <a:solidFill>
                  <a:srgbClr val="FF0000"/>
                </a:solidFill>
                <a:latin typeface="Cambria Math" panose="02040503050406030204" pitchFamily="18" charset="0"/>
              </a:rPr>
              <a:t> </a:t>
            </a:r>
            <a:r>
              <a:rPr lang="en-US" altLang="zh-TW" sz="4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English</a:t>
            </a:r>
          </a:p>
          <a:p>
            <a:pPr algn="ctr"/>
            <a:r>
              <a:rPr lang="en-US" altLang="zh-TW" sz="4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Fun and Effective </a:t>
            </a:r>
            <a:endParaRPr lang="zh-TW" altLang="en-US" sz="4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1" y="859952"/>
            <a:ext cx="3931371" cy="386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9554" y="1228687"/>
            <a:ext cx="108697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T</a:t>
            </a:r>
            <a:r>
              <a:rPr lang="en-US" altLang="zh-TW" sz="40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hey are playing basketball now.</a:t>
            </a:r>
          </a:p>
          <a:p>
            <a:pPr lvl="0"/>
            <a:endParaRPr lang="en-US" altLang="zh-TW" sz="40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They play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basketball e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very weekend.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T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hey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played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basketball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last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weekend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endParaRPr lang="zh-TW" altLang="zh-TW" sz="4400" dirty="0">
              <a:effectLst/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61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0720" y="677858"/>
            <a:ext cx="91482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Who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typed the letter?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didn’t type the letter!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60960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Who signed the letter?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didn’t sign the letter!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60960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4400" b="1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Who mailed the letter?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didn’t mail the letter!</a:t>
            </a:r>
            <a:endParaRPr lang="zh-TW" altLang="zh-TW" sz="4400" dirty="0">
              <a:effectLst/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75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6631" y="516562"/>
            <a:ext cx="922556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Who called me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didn’t call you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!</a:t>
            </a:r>
          </a:p>
          <a:p>
            <a:pPr lvl="0"/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Who farted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?(</a:t>
            </a:r>
            <a:r>
              <a:rPr lang="zh-TW" altLang="en-US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誰放屁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 didn’t fart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!(</a:t>
            </a:r>
            <a:r>
              <a:rPr lang="zh-TW" altLang="en-US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我沒放屁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/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 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28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9053" y="620212"/>
            <a:ext cx="912253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mailed the letter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you mail the letter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</a:p>
          <a:p>
            <a:pPr lvl="0"/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called you.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you call me?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endParaRPr lang="zh-TW" altLang="zh-TW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6894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72236" y="429991"/>
            <a:ext cx="9689205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srgbClr val="000000"/>
                </a:solidFill>
                <a:latin typeface="Open Sans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Open Sans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She typed the letter.</a:t>
            </a: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she type the letter?</a:t>
            </a:r>
          </a:p>
          <a:p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washed the car.</a:t>
            </a:r>
          </a:p>
          <a:p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he wash the car?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609600"/>
            <a:r>
              <a:rPr lang="en-US" altLang="zh-TW" sz="4400" dirty="0">
                <a:solidFill>
                  <a:srgbClr val="000000"/>
                </a:solidFill>
                <a:latin typeface="Open Sans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3200" dirty="0"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10183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3448" y="629545"/>
            <a:ext cx="99854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she type the letter?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She typed the letter this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morning.</a:t>
            </a:r>
            <a:endParaRPr lang="en-US" altLang="zh-TW" sz="4400" dirty="0" smtClean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did he wash the car?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lang="en-US" altLang="zh-TW" sz="4400" dirty="0" smtClean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washed the car this morning.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60960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39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46478" y="890669"/>
            <a:ext cx="9521781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0"/>
              </a:spcBef>
              <a:spcAft>
                <a:spcPts val="0"/>
              </a:spcAft>
            </a:pP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did you call me?</a:t>
            </a:r>
          </a:p>
          <a:p>
            <a:pPr lvl="0">
              <a:spcBef>
                <a:spcPts val="500"/>
              </a:spcBef>
              <a:spcAft>
                <a:spcPts val="0"/>
              </a:spcAft>
            </a:pP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called you this morning.</a:t>
            </a:r>
          </a:p>
          <a:p>
            <a:pPr marL="342900" lvl="0" indent="-3429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When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did you mail the letter?</a:t>
            </a:r>
            <a:b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mailed the letter this morning.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342900" lvl="0" indent="-342900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308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249253" y="1893195"/>
            <a:ext cx="10328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Good job, guys!</a:t>
            </a:r>
          </a:p>
          <a:p>
            <a:pPr algn="ctr"/>
            <a:r>
              <a:rPr lang="en-US" altLang="zh-TW" sz="4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Keep practicing everyday.</a:t>
            </a:r>
          </a:p>
          <a:p>
            <a:pPr algn="ctr"/>
            <a:r>
              <a:rPr lang="en-US" altLang="zh-TW" sz="4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You’ll be perfect and successful.</a:t>
            </a:r>
          </a:p>
        </p:txBody>
      </p:sp>
    </p:spTree>
    <p:extLst>
      <p:ext uri="{BB962C8B-B14F-4D97-AF65-F5344CB8AC3E}">
        <p14:creationId xmlns:p14="http://schemas.microsoft.com/office/powerpoint/2010/main" val="4168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16" y="446088"/>
            <a:ext cx="3612794" cy="5414962"/>
          </a:xfrm>
        </p:spPr>
      </p:pic>
      <p:sp>
        <p:nvSpPr>
          <p:cNvPr id="13" name="文字方塊 12"/>
          <p:cNvSpPr txBox="1"/>
          <p:nvPr/>
        </p:nvSpPr>
        <p:spPr>
          <a:xfrm>
            <a:off x="710913" y="4675428"/>
            <a:ext cx="5808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 smtClean="0">
                <a:solidFill>
                  <a:srgbClr val="FF0000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Thank you for practicing with me</a:t>
            </a:r>
            <a:r>
              <a:rPr lang="en-US" altLang="zh-TW" sz="4000" dirty="0" smtClean="0">
                <a:solidFill>
                  <a:srgbClr val="FF99FF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.</a:t>
            </a:r>
          </a:p>
          <a:p>
            <a:pPr algn="ctr"/>
            <a:r>
              <a:rPr lang="en-US" altLang="zh-TW" sz="4000" dirty="0" smtClean="0">
                <a:solidFill>
                  <a:srgbClr val="FF99FF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 </a:t>
            </a:r>
            <a:r>
              <a:rPr lang="en-US" altLang="zh-TW" sz="2800" dirty="0">
                <a:solidFill>
                  <a:srgbClr val="7030A0"/>
                </a:solidFill>
                <a:latin typeface="Arial Black" panose="020B0A04020102020204" pitchFamily="34" charset="0"/>
              </a:rPr>
              <a:t>See you in the next video. </a:t>
            </a:r>
            <a:endParaRPr lang="zh-TW" altLang="en-US" sz="40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/>
            <a:endParaRPr lang="zh-TW" altLang="en-US" sz="4000" dirty="0">
              <a:solidFill>
                <a:srgbClr val="FF99FF"/>
              </a:solidFill>
              <a:latin typeface="Elephant" panose="02020904090505020303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91" y="733246"/>
            <a:ext cx="3859416" cy="379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16764" y="2842793"/>
            <a:ext cx="7766936" cy="16296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>
                <a:solidFill>
                  <a:schemeClr val="tx1"/>
                </a:solidFill>
              </a:rPr>
              <a:t>一般</a:t>
            </a:r>
            <a:r>
              <a:rPr lang="zh-TW" altLang="en-US" dirty="0" smtClean="0">
                <a:solidFill>
                  <a:schemeClr val="tx1"/>
                </a:solidFill>
              </a:rPr>
              <a:t>動詞</a:t>
            </a:r>
            <a:r>
              <a:rPr lang="zh-TW" altLang="en-US" dirty="0">
                <a:solidFill>
                  <a:schemeClr val="tx1"/>
                </a:solidFill>
              </a:rPr>
              <a:t>過去式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en-US" altLang="zh-TW" dirty="0">
                <a:solidFill>
                  <a:srgbClr val="C00000"/>
                </a:solidFill>
              </a:rPr>
              <a:t>Verb Past Tense</a:t>
            </a:r>
            <a:r>
              <a:rPr lang="en-US" altLang="zh-TW" dirty="0">
                <a:solidFill>
                  <a:srgbClr val="FF0000"/>
                </a:solidFill>
              </a:rPr>
              <a:t/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sz="4400" b="1" dirty="0" smtClean="0"/>
              <a:t>Sentence </a:t>
            </a:r>
            <a:r>
              <a:rPr lang="en-US" altLang="zh-TW" sz="4400" b="1" dirty="0"/>
              <a:t>Patterns Training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郭淑媛</a:t>
            </a:r>
            <a:r>
              <a:rPr lang="en-US" altLang="zh-TW" sz="2400" dirty="0" smtClean="0">
                <a:solidFill>
                  <a:srgbClr val="7030A0"/>
                </a:solidFill>
              </a:rPr>
              <a:t>(Tina)</a:t>
            </a:r>
            <a:r>
              <a:rPr lang="zh-TW" altLang="en-US" sz="2400" dirty="0" smtClean="0">
                <a:solidFill>
                  <a:srgbClr val="7030A0"/>
                </a:solidFill>
              </a:rPr>
              <a:t>老師</a:t>
            </a:r>
            <a:endParaRPr lang="en-US" altLang="zh-TW" sz="2400" dirty="0" smtClean="0">
              <a:solidFill>
                <a:srgbClr val="7030A0"/>
              </a:solidFill>
            </a:endParaRPr>
          </a:p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2021/9/05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5347" y="327896"/>
            <a:ext cx="8911687" cy="1280890"/>
          </a:xfrm>
        </p:spPr>
        <p:txBody>
          <a:bodyPr/>
          <a:lstStyle/>
          <a:p>
            <a:pPr algn="ctr"/>
            <a:r>
              <a:rPr lang="zh-TW" altLang="zh-TW" b="1" dirty="0">
                <a:solidFill>
                  <a:schemeClr val="accent1"/>
                </a:solidFill>
                <a:latin typeface="Elephant" panose="02020904090505020303" pitchFamily="18" charset="0"/>
              </a:rPr>
              <a:t>一般動詞過去式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036989"/>
          </a:xfrm>
        </p:spPr>
        <p:txBody>
          <a:bodyPr/>
          <a:lstStyle/>
          <a:p>
            <a:r>
              <a:rPr lang="zh-TW" altLang="zh-TW" sz="2800" b="1" dirty="0"/>
              <a:t>文法解析</a:t>
            </a:r>
            <a:r>
              <a:rPr lang="en-US" altLang="zh-TW" sz="2800" dirty="0" smtClean="0"/>
              <a:t>:</a:t>
            </a:r>
            <a:r>
              <a:rPr lang="zh-TW" altLang="en-US" sz="2800" dirty="0"/>
              <a:t>我們</a:t>
            </a:r>
            <a:r>
              <a:rPr lang="zh-TW" altLang="en-US" sz="2800" dirty="0" smtClean="0"/>
              <a:t>在</a:t>
            </a:r>
            <a:r>
              <a:rPr lang="zh-TW" altLang="en-US" sz="2800" dirty="0"/>
              <a:t>使用</a:t>
            </a:r>
            <a:r>
              <a:rPr lang="zh-TW" altLang="en-US" sz="2800" dirty="0" smtClean="0"/>
              <a:t>中文</a:t>
            </a:r>
            <a:r>
              <a:rPr lang="en-US" altLang="zh-TW" sz="2800" dirty="0"/>
              <a:t>,</a:t>
            </a:r>
            <a:r>
              <a:rPr lang="zh-TW" altLang="en-US" sz="2800" dirty="0" smtClean="0"/>
              <a:t>句子沒有現在式</a:t>
            </a:r>
            <a:r>
              <a:rPr lang="zh-TW" altLang="en-US" sz="2800" dirty="0"/>
              <a:t>或</a:t>
            </a:r>
            <a:r>
              <a:rPr lang="zh-TW" altLang="en-US" sz="2800" dirty="0" smtClean="0"/>
              <a:t>過去式的區別，但是使</a:t>
            </a:r>
            <a:r>
              <a:rPr lang="zh-TW" altLang="zh-TW" sz="2800" dirty="0" smtClean="0"/>
              <a:t>用英</a:t>
            </a:r>
            <a:r>
              <a:rPr lang="zh-TW" altLang="en-US" sz="2800" dirty="0"/>
              <a:t>文</a:t>
            </a:r>
            <a:r>
              <a:rPr lang="zh-TW" altLang="zh-TW" sz="2800" dirty="0" smtClean="0"/>
              <a:t>來</a:t>
            </a:r>
            <a:r>
              <a:rPr lang="zh-TW" altLang="zh-TW" sz="2800" dirty="0"/>
              <a:t>描述過去的人事物的時候，要使用過去式</a:t>
            </a:r>
            <a:r>
              <a:rPr lang="zh-TW" altLang="zh-TW" sz="2800" dirty="0" smtClean="0"/>
              <a:t>的</a:t>
            </a:r>
            <a:r>
              <a:rPr lang="zh-TW" altLang="en-US" sz="2800" dirty="0" smtClean="0"/>
              <a:t>動詞</a:t>
            </a:r>
            <a:r>
              <a:rPr lang="zh-TW" altLang="zh-TW" sz="2800" dirty="0" smtClean="0"/>
              <a:t>時態</a:t>
            </a:r>
            <a:r>
              <a:rPr lang="en-US" altLang="zh-TW" sz="2800" dirty="0" smtClean="0"/>
              <a:t>(Past Tense)</a:t>
            </a:r>
            <a:r>
              <a:rPr lang="zh-TW" altLang="en-US" sz="2800" dirty="0"/>
              <a:t>。英文</a:t>
            </a:r>
            <a:r>
              <a:rPr lang="zh-TW" altLang="zh-TW" sz="2800" dirty="0" smtClean="0"/>
              <a:t>過去式</a:t>
            </a:r>
            <a:r>
              <a:rPr lang="zh-TW" altLang="en-US" sz="2800" dirty="0"/>
              <a:t>句子</a:t>
            </a:r>
            <a:r>
              <a:rPr lang="zh-TW" altLang="zh-TW" sz="2800" dirty="0" smtClean="0"/>
              <a:t>主要</a:t>
            </a:r>
            <a:r>
              <a:rPr lang="zh-TW" altLang="zh-TW" sz="2800" dirty="0"/>
              <a:t>表現在句子的動詞，一般動詞的過去</a:t>
            </a:r>
            <a:r>
              <a:rPr lang="zh-TW" altLang="zh-TW" sz="2800" dirty="0" smtClean="0"/>
              <a:t>式</a:t>
            </a:r>
            <a:r>
              <a:rPr lang="zh-TW" altLang="en-US" sz="2800" dirty="0" smtClean="0"/>
              <a:t>，是</a:t>
            </a:r>
            <a:r>
              <a:rPr lang="zh-TW" altLang="zh-TW" sz="2800" dirty="0" smtClean="0"/>
              <a:t>從</a:t>
            </a:r>
            <a:r>
              <a:rPr lang="zh-TW" altLang="zh-TW" sz="2800" dirty="0"/>
              <a:t>原式變化而來，分為</a:t>
            </a:r>
            <a:r>
              <a:rPr lang="zh-TW" altLang="zh-TW" sz="2800" b="1" dirty="0">
                <a:solidFill>
                  <a:srgbClr val="C00000"/>
                </a:solidFill>
              </a:rPr>
              <a:t>規則變化</a:t>
            </a:r>
            <a:r>
              <a:rPr lang="zh-TW" altLang="zh-TW" sz="2800" dirty="0"/>
              <a:t>和</a:t>
            </a:r>
            <a:r>
              <a:rPr lang="zh-TW" altLang="zh-TW" sz="2800" b="1" dirty="0">
                <a:solidFill>
                  <a:srgbClr val="C00000"/>
                </a:solidFill>
              </a:rPr>
              <a:t>不規則變化</a:t>
            </a:r>
            <a:r>
              <a:rPr lang="zh-TW" altLang="zh-TW" sz="2800" dirty="0"/>
              <a:t>，規則變化大部分是在原式後面加</a:t>
            </a:r>
            <a:r>
              <a:rPr lang="en-US" altLang="zh-TW" sz="2800" dirty="0" err="1"/>
              <a:t>ed</a:t>
            </a:r>
            <a:r>
              <a:rPr lang="zh-TW" altLang="zh-TW" sz="2800" dirty="0"/>
              <a:t>，</a:t>
            </a:r>
            <a:r>
              <a:rPr lang="zh-TW" altLang="zh-TW" sz="2800" dirty="0" smtClean="0"/>
              <a:t>少數</a:t>
            </a:r>
            <a:r>
              <a:rPr lang="zh-TW" altLang="en-US" sz="2800" dirty="0" smtClean="0"/>
              <a:t>的</a:t>
            </a:r>
            <a:r>
              <a:rPr lang="zh-TW" altLang="zh-TW" sz="2800" dirty="0" smtClean="0"/>
              <a:t>例外</a:t>
            </a:r>
            <a:r>
              <a:rPr lang="zh-TW" altLang="zh-TW" sz="2800" dirty="0" smtClean="0"/>
              <a:t>如下</a:t>
            </a:r>
            <a:r>
              <a:rPr lang="en-US" altLang="zh-TW" sz="2800" dirty="0" smtClean="0"/>
              <a:t>: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13" y="3837904"/>
            <a:ext cx="10161431" cy="281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7589" y="601971"/>
            <a:ext cx="8911687" cy="128089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accent1"/>
                </a:solidFill>
              </a:rPr>
              <a:t>一般動詞</a:t>
            </a:r>
            <a:r>
              <a:rPr lang="zh-TW" altLang="en-US" b="1" dirty="0">
                <a:solidFill>
                  <a:schemeClr val="accent1"/>
                </a:solidFill>
              </a:rPr>
              <a:t>過去</a:t>
            </a:r>
            <a:r>
              <a:rPr lang="zh-TW" altLang="en-US" b="1" dirty="0" smtClean="0">
                <a:solidFill>
                  <a:schemeClr val="accent1"/>
                </a:solidFill>
              </a:rPr>
              <a:t>式的</a:t>
            </a:r>
            <a:r>
              <a:rPr lang="en-US" altLang="zh-TW" b="1" dirty="0" err="1" smtClean="0">
                <a:solidFill>
                  <a:schemeClr val="accent1"/>
                </a:solidFill>
              </a:rPr>
              <a:t>ed</a:t>
            </a:r>
            <a:r>
              <a:rPr lang="zh-TW" altLang="en-US" b="1" dirty="0" smtClean="0">
                <a:solidFill>
                  <a:schemeClr val="accent1"/>
                </a:solidFill>
              </a:rPr>
              <a:t>字尾發音</a:t>
            </a:r>
            <a:r>
              <a:rPr lang="en-US" altLang="zh-TW" b="1" dirty="0">
                <a:solidFill>
                  <a:schemeClr val="accent1"/>
                </a:solidFill>
              </a:rPr>
              <a:t/>
            </a:r>
            <a:br>
              <a:rPr lang="en-US" altLang="zh-TW" b="1" dirty="0">
                <a:solidFill>
                  <a:schemeClr val="accent1"/>
                </a:solidFill>
              </a:rPr>
            </a:b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9256" y="1429556"/>
            <a:ext cx="9131121" cy="1365160"/>
          </a:xfrm>
        </p:spPr>
        <p:txBody>
          <a:bodyPr>
            <a:normAutofit lnSpcReduction="10000"/>
          </a:bodyPr>
          <a:lstStyle/>
          <a:p>
            <a:r>
              <a:rPr lang="zh-TW" altLang="zh-TW" sz="2800" dirty="0" smtClean="0"/>
              <a:t>一般</a:t>
            </a:r>
            <a:r>
              <a:rPr lang="zh-TW" altLang="zh-TW" sz="2800" dirty="0"/>
              <a:t>動詞過去式加</a:t>
            </a:r>
            <a:r>
              <a:rPr lang="en-US" altLang="zh-TW" sz="2800" dirty="0" err="1"/>
              <a:t>ed</a:t>
            </a:r>
            <a:r>
              <a:rPr lang="zh-TW" altLang="zh-TW" sz="2800" dirty="0"/>
              <a:t>的字尾發音，主要依</a:t>
            </a:r>
            <a:r>
              <a:rPr lang="zh-TW" altLang="zh-TW" sz="2800" dirty="0" smtClean="0"/>
              <a:t>循</a:t>
            </a:r>
            <a:r>
              <a:rPr lang="zh-TW" altLang="en-US" sz="2800" dirty="0" smtClean="0"/>
              <a:t>三種</a:t>
            </a:r>
            <a:r>
              <a:rPr lang="zh-TW" altLang="zh-TW" sz="2800" dirty="0" smtClean="0"/>
              <a:t>規則</a:t>
            </a:r>
            <a:r>
              <a:rPr lang="en-US" altLang="zh-TW" sz="2800" dirty="0" smtClean="0"/>
              <a:t>1.[</a:t>
            </a:r>
            <a:r>
              <a:rPr lang="zh-TW" altLang="zh-TW" sz="2800" dirty="0" smtClean="0"/>
              <a:t>有聲</a:t>
            </a:r>
            <a:r>
              <a:rPr lang="zh-TW" altLang="zh-TW" sz="2800" dirty="0"/>
              <a:t>加</a:t>
            </a:r>
            <a:r>
              <a:rPr lang="zh-TW" altLang="zh-TW" sz="2800" dirty="0" smtClean="0"/>
              <a:t>有聲</a:t>
            </a:r>
            <a:r>
              <a:rPr lang="en-US" altLang="zh-TW" sz="2800" dirty="0"/>
              <a:t>]</a:t>
            </a:r>
            <a:r>
              <a:rPr lang="zh-TW" altLang="zh-TW" sz="2800" dirty="0" smtClean="0"/>
              <a:t>，</a:t>
            </a:r>
            <a:r>
              <a:rPr lang="en-US" altLang="zh-TW" sz="2800" dirty="0" smtClean="0"/>
              <a:t>2.[</a:t>
            </a:r>
            <a:r>
              <a:rPr lang="zh-TW" altLang="zh-TW" sz="2800" dirty="0" smtClean="0"/>
              <a:t>無聲</a:t>
            </a:r>
            <a:r>
              <a:rPr lang="zh-TW" altLang="zh-TW" sz="2800" dirty="0"/>
              <a:t>加</a:t>
            </a:r>
            <a:r>
              <a:rPr lang="zh-TW" altLang="zh-TW" sz="2800" dirty="0" smtClean="0"/>
              <a:t>無聲</a:t>
            </a:r>
            <a:r>
              <a:rPr lang="en-US" altLang="zh-TW" sz="2800" dirty="0" smtClean="0"/>
              <a:t>]</a:t>
            </a:r>
            <a:r>
              <a:rPr lang="zh-TW" altLang="zh-TW" sz="2800" dirty="0" smtClean="0"/>
              <a:t> ，</a:t>
            </a:r>
            <a:r>
              <a:rPr lang="en-US" altLang="zh-TW" sz="2800" dirty="0" smtClean="0"/>
              <a:t>3.</a:t>
            </a:r>
            <a:r>
              <a:rPr lang="zh-TW" altLang="en-US" sz="2800" dirty="0"/>
              <a:t>字尾發</a:t>
            </a:r>
            <a:r>
              <a:rPr lang="en-US" altLang="zh-TW" sz="2800" dirty="0"/>
              <a:t>[t]</a:t>
            </a:r>
            <a:r>
              <a:rPr lang="zh-TW" altLang="en-US" sz="2800" dirty="0"/>
              <a:t>或</a:t>
            </a:r>
            <a:r>
              <a:rPr lang="en-US" altLang="zh-TW" sz="2800" dirty="0"/>
              <a:t>[d]</a:t>
            </a:r>
            <a:r>
              <a:rPr lang="zh-TW" altLang="en-US" sz="2800" dirty="0"/>
              <a:t>，加</a:t>
            </a:r>
            <a:r>
              <a:rPr lang="en-US" altLang="zh-TW" sz="2800" dirty="0" err="1"/>
              <a:t>ed</a:t>
            </a:r>
            <a:r>
              <a:rPr lang="zh-TW" altLang="en-US" sz="2800" dirty="0"/>
              <a:t>要發</a:t>
            </a:r>
            <a:r>
              <a:rPr lang="en-US" altLang="zh-TW" sz="2800" dirty="0"/>
              <a:t>[id]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音</a:t>
            </a:r>
            <a:r>
              <a:rPr lang="en-US" altLang="zh-TW" sz="2800" dirty="0" smtClean="0"/>
              <a:t>:</a:t>
            </a:r>
            <a:endParaRPr lang="en-US" altLang="zh-TW" sz="2800" dirty="0"/>
          </a:p>
          <a:p>
            <a:endParaRPr lang="zh-TW" altLang="zh-TW" dirty="0"/>
          </a:p>
        </p:txBody>
      </p:sp>
      <p:sp>
        <p:nvSpPr>
          <p:cNvPr id="4" name="矩形 3"/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589" y="2967335"/>
            <a:ext cx="9547023" cy="2815279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592925" y="5782614"/>
            <a:ext cx="624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動詞字尾發</a:t>
            </a:r>
            <a:r>
              <a:rPr lang="en-US" altLang="zh-TW" dirty="0" smtClean="0"/>
              <a:t>[t]</a:t>
            </a:r>
            <a:r>
              <a:rPr lang="zh-TW" altLang="en-US" dirty="0" smtClean="0"/>
              <a:t>或</a:t>
            </a:r>
            <a:r>
              <a:rPr lang="en-US" altLang="zh-TW" dirty="0" smtClean="0"/>
              <a:t>[d]</a:t>
            </a:r>
            <a:r>
              <a:rPr lang="zh-TW" altLang="en-US" dirty="0" smtClean="0"/>
              <a:t>，加</a:t>
            </a:r>
            <a:r>
              <a:rPr lang="en-US" altLang="zh-TW" dirty="0" err="1" smtClean="0"/>
              <a:t>ed</a:t>
            </a:r>
            <a:r>
              <a:rPr lang="zh-TW" altLang="en-US" dirty="0" smtClean="0"/>
              <a:t>要發</a:t>
            </a:r>
            <a:r>
              <a:rPr lang="en-US" altLang="zh-TW" dirty="0" smtClean="0"/>
              <a:t>[id]</a:t>
            </a:r>
            <a:r>
              <a:rPr lang="zh-TW" altLang="en-US" dirty="0" smtClean="0"/>
              <a:t>的音。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67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8221" y="5082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 smtClean="0">
                <a:solidFill>
                  <a:schemeClr val="accent1"/>
                </a:solidFill>
              </a:rPr>
              <a:t>Pattern Training</a:t>
            </a:r>
            <a:endParaRPr lang="zh-TW" alt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26327" y="1352282"/>
            <a:ext cx="8915400" cy="459757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4400" dirty="0">
                <a:latin typeface="Elephant" panose="02020904090505020303" pitchFamily="18" charset="0"/>
              </a:rPr>
              <a:t>Part A</a:t>
            </a:r>
            <a:r>
              <a:rPr lang="en-US" altLang="zh-TW" sz="4400" dirty="0" smtClean="0">
                <a:latin typeface="Elephant" panose="02020904090505020303" pitchFamily="18" charset="0"/>
              </a:rPr>
              <a:t>.</a:t>
            </a:r>
          </a:p>
          <a:p>
            <a:pPr marL="0" indent="0">
              <a:buNone/>
            </a:pPr>
            <a:endParaRPr lang="zh-TW" altLang="zh-TW" sz="4400" dirty="0">
              <a:latin typeface="Elephant" panose="02020904090505020303" pitchFamily="18" charset="0"/>
            </a:endParaRPr>
          </a:p>
          <a:p>
            <a:pPr marL="0" lvl="0" indent="0">
              <a:buNone/>
            </a:pPr>
            <a:r>
              <a:rPr lang="en-US" altLang="zh-TW" sz="4400" dirty="0">
                <a:latin typeface="Elephant" panose="02020904090505020303" pitchFamily="18" charset="0"/>
              </a:rPr>
              <a:t>He is watching TV </a:t>
            </a:r>
            <a:r>
              <a:rPr lang="en-US" altLang="zh-TW" sz="4400" dirty="0" smtClean="0">
                <a:latin typeface="Elephant" panose="02020904090505020303" pitchFamily="18" charset="0"/>
              </a:rPr>
              <a:t>now</a:t>
            </a:r>
            <a:r>
              <a:rPr lang="en-US" altLang="zh-TW" sz="4400" dirty="0" smtClean="0">
                <a:latin typeface="Elephant" panose="02020904090505020303" pitchFamily="18" charset="0"/>
              </a:rPr>
              <a:t>.(</a:t>
            </a:r>
            <a:r>
              <a:rPr lang="zh-TW" altLang="en-US" sz="4400" dirty="0" smtClean="0">
                <a:latin typeface="Elephant" panose="02020904090505020303" pitchFamily="18" charset="0"/>
              </a:rPr>
              <a:t>現在進行式</a:t>
            </a:r>
            <a:r>
              <a:rPr lang="en-US" altLang="zh-TW" sz="4400" dirty="0" smtClean="0">
                <a:latin typeface="Elephant" panose="02020904090505020303" pitchFamily="18" charset="0"/>
              </a:rPr>
              <a:t>)</a:t>
            </a:r>
            <a:endParaRPr lang="en-US" altLang="zh-TW" sz="4400" dirty="0" smtClean="0">
              <a:latin typeface="Elephant" panose="02020904090505020303" pitchFamily="18" charset="0"/>
            </a:endParaRPr>
          </a:p>
          <a:p>
            <a:pPr marL="0" lvl="0" indent="0">
              <a:buNone/>
            </a:pPr>
            <a:endParaRPr lang="zh-TW" altLang="zh-TW" sz="4400" dirty="0"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en-US" altLang="zh-TW" sz="4400" dirty="0">
                <a:latin typeface="Elephant" panose="02020904090505020303" pitchFamily="18" charset="0"/>
              </a:rPr>
              <a:t>He watches TV every day</a:t>
            </a:r>
            <a:r>
              <a:rPr lang="en-US" altLang="zh-TW" sz="4400" dirty="0" smtClean="0">
                <a:latin typeface="Elephant" panose="02020904090505020303" pitchFamily="18" charset="0"/>
              </a:rPr>
              <a:t>.(</a:t>
            </a:r>
            <a:r>
              <a:rPr lang="zh-TW" altLang="en-US" sz="4400" dirty="0">
                <a:latin typeface="Elephant" panose="02020904090505020303" pitchFamily="18" charset="0"/>
              </a:rPr>
              <a:t>現在簡單</a:t>
            </a:r>
            <a:r>
              <a:rPr lang="zh-TW" altLang="en-US" sz="4400" dirty="0" smtClean="0">
                <a:latin typeface="Elephant" panose="02020904090505020303" pitchFamily="18" charset="0"/>
              </a:rPr>
              <a:t>式</a:t>
            </a:r>
            <a:r>
              <a:rPr lang="en-US" altLang="zh-TW" sz="4400" dirty="0" smtClean="0">
                <a:latin typeface="Elephant" panose="02020904090505020303" pitchFamily="18" charset="0"/>
              </a:rPr>
              <a:t>)</a:t>
            </a:r>
            <a:endParaRPr lang="en-US" altLang="zh-TW" sz="4400" dirty="0" smtClean="0"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en-US" altLang="zh-TW" sz="4400" dirty="0">
                <a:latin typeface="Elephant" panose="02020904090505020303" pitchFamily="18" charset="0"/>
              </a:rPr>
              <a:t/>
            </a:r>
            <a:br>
              <a:rPr lang="en-US" altLang="zh-TW" sz="4400" dirty="0">
                <a:latin typeface="Elephant" panose="02020904090505020303" pitchFamily="18" charset="0"/>
              </a:rPr>
            </a:br>
            <a:r>
              <a:rPr lang="en-US" altLang="zh-TW" sz="4400" dirty="0">
                <a:latin typeface="Elephant" panose="02020904090505020303" pitchFamily="18" charset="0"/>
              </a:rPr>
              <a:t>He watched TV yesterday</a:t>
            </a:r>
            <a:r>
              <a:rPr lang="en-US" altLang="zh-TW" sz="4400" dirty="0" smtClean="0">
                <a:latin typeface="Elephant" panose="02020904090505020303" pitchFamily="18" charset="0"/>
              </a:rPr>
              <a:t>.(</a:t>
            </a:r>
            <a:r>
              <a:rPr lang="zh-TW" altLang="en-US" sz="4400" dirty="0" smtClean="0">
                <a:latin typeface="Elephant" panose="02020904090505020303" pitchFamily="18" charset="0"/>
              </a:rPr>
              <a:t>過去式</a:t>
            </a:r>
            <a:r>
              <a:rPr lang="en-US" altLang="zh-TW" sz="4400" dirty="0" smtClean="0">
                <a:latin typeface="Elephant" panose="02020904090505020303" pitchFamily="18" charset="0"/>
              </a:rPr>
              <a:t>)</a:t>
            </a:r>
            <a:endParaRPr lang="zh-TW" altLang="zh-TW" sz="44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016326" y="716924"/>
            <a:ext cx="9390062" cy="49497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000" dirty="0">
                <a:latin typeface="Elephant" panose="02020904090505020303" pitchFamily="18" charset="0"/>
              </a:rPr>
              <a:t>She is chatting with her friends now</a:t>
            </a:r>
            <a:r>
              <a:rPr lang="en-US" altLang="zh-TW" sz="4000" dirty="0" smtClean="0">
                <a:latin typeface="Elephant" panose="02020904090505020303" pitchFamily="18" charset="0"/>
              </a:rPr>
              <a:t>.</a:t>
            </a:r>
          </a:p>
          <a:p>
            <a:pPr lvl="0"/>
            <a:endParaRPr lang="zh-TW" altLang="zh-TW" sz="4000" dirty="0"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Elephant" panose="02020904090505020303" pitchFamily="18" charset="0"/>
              </a:rPr>
              <a:t>She </a:t>
            </a:r>
            <a:r>
              <a:rPr lang="en-US" altLang="zh-TW" sz="4000" dirty="0">
                <a:latin typeface="Elephant" panose="02020904090505020303" pitchFamily="18" charset="0"/>
              </a:rPr>
              <a:t>chats with her friends </a:t>
            </a:r>
            <a:r>
              <a:rPr lang="en-US" altLang="zh-TW" sz="4000" dirty="0" smtClean="0">
                <a:latin typeface="Elephant" panose="02020904090505020303" pitchFamily="18" charset="0"/>
              </a:rPr>
              <a:t>every </a:t>
            </a:r>
            <a:r>
              <a:rPr lang="en-US" altLang="zh-TW" sz="4000" dirty="0">
                <a:latin typeface="Elephant" panose="02020904090505020303" pitchFamily="18" charset="0"/>
              </a:rPr>
              <a:t>day</a:t>
            </a:r>
            <a:r>
              <a:rPr lang="en-US" altLang="zh-TW" sz="4000" dirty="0" smtClean="0">
                <a:latin typeface="Elephant" panose="02020904090505020303" pitchFamily="18" charset="0"/>
              </a:rPr>
              <a:t>.</a:t>
            </a:r>
          </a:p>
          <a:p>
            <a:pPr marL="0" indent="0">
              <a:buNone/>
            </a:pPr>
            <a:endParaRPr lang="zh-TW" altLang="zh-TW" sz="4000" dirty="0"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en-US" altLang="zh-TW" sz="4000" dirty="0">
                <a:latin typeface="Elephant" panose="02020904090505020303" pitchFamily="18" charset="0"/>
              </a:rPr>
              <a:t>She chatted with her friends today.</a:t>
            </a:r>
            <a:endParaRPr lang="zh-TW" altLang="zh-TW" sz="40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4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51527" y="545902"/>
            <a:ext cx="9684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 are jogging now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endParaRPr lang="en-US" altLang="zh-TW" sz="4400" dirty="0" smtClean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indent="45720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indent="45720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jog every morning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endParaRPr lang="en-US" altLang="zh-TW" sz="4400" dirty="0" smtClean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indent="45720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indent="45720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jogged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yesterday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morning.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indent="45720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337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59358" y="674896"/>
            <a:ext cx="9689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My father is cooking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now.</a:t>
            </a:r>
          </a:p>
          <a:p>
            <a:pPr lvl="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cooks every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weekend.</a:t>
            </a:r>
          </a:p>
          <a:p>
            <a:pPr lvl="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cooked this weekend.</a:t>
            </a:r>
            <a:endParaRPr lang="zh-TW" altLang="zh-TW" sz="4400" dirty="0"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57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33600" y="726411"/>
            <a:ext cx="90195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Linda is studying English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now.</a:t>
            </a:r>
          </a:p>
          <a:p>
            <a:pPr lvl="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studies English every </a:t>
            </a:r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day.</a:t>
            </a:r>
          </a:p>
          <a:p>
            <a:pPr lvl="0"/>
            <a:endParaRPr lang="en-US" altLang="zh-TW" sz="4400" dirty="0">
              <a:solidFill>
                <a:srgbClr val="000000"/>
              </a:solidFill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/>
            <a:r>
              <a:rPr lang="en-US" altLang="zh-TW" sz="4400" dirty="0" smtClean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She </a:t>
            </a:r>
            <a:r>
              <a:rPr lang="en-US" altLang="zh-TW" sz="4400" dirty="0">
                <a:solidFill>
                  <a:srgbClr val="000000"/>
                </a:solidFill>
                <a:latin typeface="Elephant" panose="02020904090505020303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studied English yesterday.</a:t>
            </a:r>
            <a:endParaRPr lang="zh-TW" altLang="zh-TW" sz="4400" dirty="0">
              <a:effectLst/>
              <a:latin typeface="Elephant" panose="02020904090505020303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381915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</TotalTime>
  <Words>356</Words>
  <Application>Microsoft Office PowerPoint</Application>
  <PresentationFormat>寬螢幕</PresentationFormat>
  <Paragraphs>83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Open Sans</vt:lpstr>
      <vt:lpstr>微軟正黑體</vt:lpstr>
      <vt:lpstr>新細明體</vt:lpstr>
      <vt:lpstr>Arial</vt:lpstr>
      <vt:lpstr>Arial Black</vt:lpstr>
      <vt:lpstr>Cambria Math</vt:lpstr>
      <vt:lpstr>Century Gothic</vt:lpstr>
      <vt:lpstr>Elephant</vt:lpstr>
      <vt:lpstr>Times New Roman</vt:lpstr>
      <vt:lpstr>Wingdings</vt:lpstr>
      <vt:lpstr>Wingdings 3</vt:lpstr>
      <vt:lpstr>絲縷</vt:lpstr>
      <vt:lpstr>PowerPoint 簡報</vt:lpstr>
      <vt:lpstr>  一般動詞過去式 Verb Past Tense  Sentence Patterns Training </vt:lpstr>
      <vt:lpstr>一般動詞過去式</vt:lpstr>
      <vt:lpstr>一般動詞過去式的ed字尾發音 </vt:lpstr>
      <vt:lpstr>Pattern Training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淑媛 郭</dc:creator>
  <cp:lastModifiedBy>淑媛 郭</cp:lastModifiedBy>
  <cp:revision>54</cp:revision>
  <dcterms:created xsi:type="dcterms:W3CDTF">2021-09-05T12:48:51Z</dcterms:created>
  <dcterms:modified xsi:type="dcterms:W3CDTF">2021-09-07T11:42:29Z</dcterms:modified>
</cp:coreProperties>
</file>