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40" r:id="rId4"/>
    <p:sldId id="345" r:id="rId5"/>
    <p:sldId id="34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59" d="100"/>
          <a:sy n="59" d="100"/>
        </p:scale>
        <p:origin x="82" y="12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BA2F6-F5AD-4C4E-BFA6-B0F41AD7B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28DAB-22A4-4936-B9EC-852A9CDB1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F3426-1F54-454C-8390-38C7ED8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6918-A02F-4E5C-A5E1-B2E4F8C74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9982E-EFB0-430A-A160-ABDA5EBC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9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D4729-C51C-45BF-B685-AF6EA2B6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B00A6-185D-40A2-9ECA-E520F8734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9652F-F57A-417E-B879-CFB1D4E5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4070-2D11-4F5B-9C1B-E08D0597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F0D59-BC72-41B3-83C1-AB122F0A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7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9530CC-4465-4ACE-825F-AB14E1714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3B01E-B6BF-4FBC-98E6-0347C275B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6070E-25A6-4BB5-A9FC-CB49C8A2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A8B41-4F2E-49D7-B5B0-ED5A74A5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FEAC0-FB29-4A9A-B562-58C64F58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3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44BB-F3E0-4CE2-BC96-F18501AD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E4B6B-9C4C-481D-A986-FF283BCD7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A2FAB-2FF3-48E0-9C61-ED253B9F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45E16-9A6B-4DCB-AD52-3BB2BAB3A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991B5-F024-45B9-9D08-CB151848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9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381-8FBE-44C4-BA17-147397B75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31E0B-9A55-402B-BC0D-65EC6FD55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672CD-636A-48C1-B5E9-1C5FD348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63E2B-F85B-4E7D-85AE-E9FAA174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2E9CA-CBA2-4D73-98AE-324D133E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3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4F8E-7E81-4FE0-91B3-6654BF21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18902-DCED-4972-A5CE-279B6356F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0FF8C-7062-4F7C-B0D0-37E434465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C1FDE-DDAB-42D6-B5F3-429A036F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02E5C-3EC3-44F8-AEAE-882507CE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4F611-A47F-4B56-9694-82D6A91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2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CD04-4C51-4E46-8243-CE17CD5E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1FD0F-D2BF-4DC7-9DD3-F0D1B929B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37958-AE47-44D5-A0C5-7C8CC2A0C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ADCED3-FA9A-462D-A528-E90D8EEE2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44920-CBFA-413A-8F97-36E6190E6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FB98E0-F885-46DB-A55A-0FBFAB23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2022-05-09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7D2103-5579-414E-8C5B-4B8D70B7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A3EBC3-7050-4752-9750-869572FF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77F1B-8488-4C31-B3DA-86BA2240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396055-3AE7-4B33-896E-3F211647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2022-05-09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CE6B1-8A4B-4C36-B703-D907B7FE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4FD33-101B-4945-B9E2-4A574BC7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9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A218C-4D69-4B77-B8FE-FD4CF627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2022-05-09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65A85-FF87-4845-A670-653B8EA4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6EAF3-0401-4065-B166-2B0DFB6B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0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8B3B-6289-449E-B888-90611B569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9941-4C77-4E8E-805C-0B92498F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9EE9A-C2C5-45CB-AD90-477D6D0B5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C242C-BBDF-4F0C-B497-8E1A5F6E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EDCD1-0B09-407A-8221-67A07EB0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8F4B1-7179-47B9-86C8-D0FD54D8C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8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F2E7-0987-4D04-A219-2ECAF79A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6E884-B33D-494B-9A75-09A6D9EF9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799FB-C866-4392-9B04-2AA2A1039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8A5D7-9FA3-4824-915B-8D098323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3E260-CE23-4639-8079-AB2544FB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583BA-6905-4783-8A93-43F62198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3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B6B8A-E41D-4B0B-9201-9C277732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CAC03-EAD7-4514-B90E-8A3D222CA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D6123-3D5A-4C89-8783-9DB6B86DB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B440E-E443-4694-8DFE-C91233FECF8D}" type="datetimeFigureOut">
              <a:rPr lang="en-US" smtClean="0"/>
              <a:t>2022-05-09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2F760-8027-45D1-87C6-F8E117B7E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E1264-C56A-43E4-9E7A-E9F583375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90CE-5B93-4B6D-9A31-EC5A2B6A78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Protocol Independent Multicast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351338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Protocol Independent Multicast is a routing protocols for multicast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Cisco fully supports PIM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Multicast routing is a networking method for efficient distribution of one-to-many traffic. A multicast source, such as a live video conference, sends traffic in one stream to a multicast group. The multicast group contains receivers such as computers, devices, and IP phones.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Unfortunately, multicast on the Internet has never really been implemented. ... The only place where you might see multicast on the Internet is your local ISP.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PIM</a:t>
            </a:r>
          </a:p>
        </p:txBody>
      </p:sp>
    </p:spTree>
    <p:extLst>
      <p:ext uri="{BB962C8B-B14F-4D97-AF65-F5344CB8AC3E}">
        <p14:creationId xmlns:p14="http://schemas.microsoft.com/office/powerpoint/2010/main" val="5796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PIM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8"/>
            <a:ext cx="10515600" cy="4767427"/>
          </a:xfrm>
        </p:spPr>
        <p:txBody>
          <a:bodyPr>
            <a:normAutofit/>
          </a:bodyPr>
          <a:lstStyle/>
          <a:p>
            <a:r>
              <a:rPr lang="en-US" i="0" dirty="0">
                <a:effectLst/>
                <a:latin typeface="Corbel" panose="020B0503020204020204" pitchFamily="34" charset="0"/>
              </a:rPr>
              <a:t>PIM Distribution Trees</a:t>
            </a:r>
          </a:p>
          <a:p>
            <a:pPr lvl="1"/>
            <a:r>
              <a:rPr lang="en-US" i="0" dirty="0">
                <a:effectLst/>
                <a:latin typeface="Corbel" panose="020B0503020204020204" pitchFamily="34" charset="0"/>
              </a:rPr>
              <a:t>Define the path that IP multicast traffic follows through the network to reach receivers.</a:t>
            </a:r>
          </a:p>
          <a:p>
            <a:pPr lvl="2"/>
            <a:r>
              <a:rPr lang="en-US" i="0" dirty="0">
                <a:effectLst/>
                <a:latin typeface="Corbel" panose="020B0503020204020204" pitchFamily="34" charset="0"/>
              </a:rPr>
              <a:t>Source Trees/Shortest Path Trees</a:t>
            </a:r>
          </a:p>
          <a:p>
            <a:pPr lvl="2"/>
            <a:r>
              <a:rPr lang="en-US" i="0" dirty="0">
                <a:effectLst/>
                <a:latin typeface="Corbel" panose="020B0503020204020204" pitchFamily="34" charset="0"/>
              </a:rPr>
              <a:t>Shared Trees</a:t>
            </a:r>
          </a:p>
          <a:p>
            <a:r>
              <a:rPr lang="en-US" i="0" dirty="0">
                <a:effectLst/>
                <a:latin typeface="Corbel" panose="020B0503020204020204" pitchFamily="34" charset="0"/>
              </a:rPr>
              <a:t>SPT is know as: (S,G) SOURCE/GROUP</a:t>
            </a:r>
          </a:p>
          <a:p>
            <a:r>
              <a:rPr lang="en-US" i="0" dirty="0">
                <a:effectLst/>
                <a:latin typeface="Corbel" panose="020B0503020204020204" pitchFamily="34" charset="0"/>
              </a:rPr>
              <a:t>Because every SPT is rooted at the source (S), every source sending to a multicast group requires an SPT.</a:t>
            </a:r>
            <a:endParaRPr lang="en-US" i="0" dirty="0">
              <a:solidFill>
                <a:srgbClr val="FF0000"/>
              </a:solidFill>
              <a:effectLst/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5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PIM Source Tree Example</a:t>
            </a:r>
            <a:endParaRPr lang="en-US" dirty="0">
              <a:latin typeface="Corbel" panose="020B05030202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C65291-9AF5-49B1-FAEF-941386105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403" y="1307276"/>
            <a:ext cx="7751193" cy="537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73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PIM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8"/>
            <a:ext cx="10515600" cy="4767427"/>
          </a:xfrm>
        </p:spPr>
        <p:txBody>
          <a:bodyPr>
            <a:normAutofit/>
          </a:bodyPr>
          <a:lstStyle/>
          <a:p>
            <a:r>
              <a:rPr lang="en-US" i="0" dirty="0">
                <a:effectLst/>
                <a:latin typeface="Corbel" panose="020B0503020204020204" pitchFamily="34" charset="0"/>
              </a:rPr>
              <a:t>Shared Trees</a:t>
            </a:r>
          </a:p>
          <a:p>
            <a:pPr lvl="1"/>
            <a:r>
              <a:rPr lang="en-US" i="0" dirty="0">
                <a:effectLst/>
                <a:latin typeface="Corbel" panose="020B0503020204020204" pitchFamily="34" charset="0"/>
              </a:rPr>
              <a:t>Multicast distribution tree where the root of the shared tree is not the source, but a router designated as the rendezvous point (RP).</a:t>
            </a:r>
          </a:p>
          <a:p>
            <a:pPr lvl="1"/>
            <a:r>
              <a:rPr lang="en-US" i="0" dirty="0">
                <a:effectLst/>
                <a:latin typeface="Corbel" panose="020B0503020204020204" pitchFamily="34" charset="0"/>
              </a:rPr>
              <a:t>Shared Trees also called, RP Trees or RPT.</a:t>
            </a:r>
          </a:p>
          <a:p>
            <a:pPr lvl="2"/>
            <a:r>
              <a:rPr lang="en-US" i="0" dirty="0">
                <a:effectLst/>
                <a:latin typeface="Corbel" panose="020B0503020204020204" pitchFamily="34" charset="0"/>
              </a:rPr>
              <a:t>Multicast traffic is forwarded down the shared tree according to the group address (G) that the packets are addressed to.</a:t>
            </a:r>
          </a:p>
          <a:p>
            <a:r>
              <a:rPr lang="en-US" i="0" dirty="0">
                <a:effectLst/>
                <a:latin typeface="Corbel" panose="020B0503020204020204" pitchFamily="34" charset="0"/>
              </a:rPr>
              <a:t>Multicast traffic is forwarded down the RPT, regardless of the source address.</a:t>
            </a:r>
          </a:p>
          <a:p>
            <a:pPr lvl="1"/>
            <a:r>
              <a:rPr lang="en-US" i="0" dirty="0">
                <a:effectLst/>
                <a:latin typeface="Corbel" panose="020B0503020204020204" pitchFamily="34" charset="0"/>
              </a:rPr>
              <a:t>Notated as (*,6)</a:t>
            </a:r>
          </a:p>
          <a:p>
            <a:pPr lvl="1"/>
            <a:r>
              <a:rPr lang="en-US" i="0" dirty="0">
                <a:effectLst/>
                <a:latin typeface="Corbel" panose="020B0503020204020204" pitchFamily="34" charset="0"/>
              </a:rPr>
              <a:t>. all sources</a:t>
            </a:r>
            <a:endParaRPr lang="en-US" i="0" dirty="0">
              <a:solidFill>
                <a:srgbClr val="FF0000"/>
              </a:solidFill>
              <a:effectLst/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43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12445</TotalTime>
  <Words>245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Office Theme</vt:lpstr>
      <vt:lpstr>Protocol Independent Multicast</vt:lpstr>
      <vt:lpstr>PIM</vt:lpstr>
      <vt:lpstr>PIM</vt:lpstr>
      <vt:lpstr>PIM Source Tree Example</vt:lpstr>
      <vt:lpstr>PIM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Protocol Overview</dc:title>
  <dc:creator>T</dc:creator>
  <cp:lastModifiedBy>T</cp:lastModifiedBy>
  <cp:revision>40</cp:revision>
  <dcterms:created xsi:type="dcterms:W3CDTF">2022-04-15T14:40:45Z</dcterms:created>
  <dcterms:modified xsi:type="dcterms:W3CDTF">2022-05-09T13:30:14Z</dcterms:modified>
</cp:coreProperties>
</file>